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1"/>
  </p:sldMasterIdLst>
  <p:notesMasterIdLst>
    <p:notesMasterId r:id="rId26"/>
  </p:notesMasterIdLst>
  <p:sldIdLst>
    <p:sldId id="256" r:id="rId2"/>
    <p:sldId id="257" r:id="rId3"/>
    <p:sldId id="258" r:id="rId4"/>
    <p:sldId id="259" r:id="rId5"/>
    <p:sldId id="261" r:id="rId6"/>
    <p:sldId id="269" r:id="rId7"/>
    <p:sldId id="270" r:id="rId8"/>
    <p:sldId id="260" r:id="rId9"/>
    <p:sldId id="262" r:id="rId10"/>
    <p:sldId id="263" r:id="rId11"/>
    <p:sldId id="264" r:id="rId12"/>
    <p:sldId id="265" r:id="rId13"/>
    <p:sldId id="266" r:id="rId14"/>
    <p:sldId id="267" r:id="rId15"/>
    <p:sldId id="268" r:id="rId16"/>
    <p:sldId id="271" r:id="rId17"/>
    <p:sldId id="272" r:id="rId18"/>
    <p:sldId id="273" r:id="rId19"/>
    <p:sldId id="274" r:id="rId20"/>
    <p:sldId id="275" r:id="rId21"/>
    <p:sldId id="278" r:id="rId22"/>
    <p:sldId id="279" r:id="rId23"/>
    <p:sldId id="276" r:id="rId24"/>
    <p:sldId id="277" r:id="rId25"/>
  </p:sldIdLst>
  <p:sldSz cx="9144000" cy="6858000" type="screen4x3"/>
  <p:notesSz cx="6858000" cy="9144000"/>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D8D8"/>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541" autoAdjust="0"/>
  </p:normalViewPr>
  <p:slideViewPr>
    <p:cSldViewPr snapToGrid="0" snapToObjects="1">
      <p:cViewPr varScale="1">
        <p:scale>
          <a:sx n="62" d="100"/>
          <a:sy n="62" d="100"/>
        </p:scale>
        <p:origin x="-227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72438E-6E75-8B4C-832A-7417992A18FC}" type="datetimeFigureOut">
              <a:rPr kumimoji="1" lang="zh-CN" altLang="en-US" smtClean="0"/>
              <a:t>12/12/12</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85E8E3E-1199-0049-8B14-91C2AB2B38E2}" type="slidenum">
              <a:rPr kumimoji="1" lang="zh-CN" altLang="en-US" smtClean="0"/>
              <a:t>‹#›</a:t>
            </a:fld>
            <a:endParaRPr kumimoji="1" lang="zh-CN" altLang="en-US"/>
          </a:p>
        </p:txBody>
      </p:sp>
    </p:spTree>
    <p:extLst>
      <p:ext uri="{BB962C8B-B14F-4D97-AF65-F5344CB8AC3E}">
        <p14:creationId xmlns:p14="http://schemas.microsoft.com/office/powerpoint/2010/main" val="37055911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Hello every</a:t>
            </a:r>
            <a:r>
              <a:rPr kumimoji="1" lang="en-US" altLang="zh-CN" baseline="0" dirty="0" smtClean="0"/>
              <a:t>one, my name is Fan Zhang, and she is Zhiqi Chen. Our project is network security with geo-location, in other words, using geo-location as a part of an authentication scheme.</a:t>
            </a:r>
            <a:endParaRPr kumimoji="1" lang="zh-CN" altLang="en-US" dirty="0"/>
          </a:p>
        </p:txBody>
      </p:sp>
      <p:sp>
        <p:nvSpPr>
          <p:cNvPr id="4" name="幻灯片编号占位符 3"/>
          <p:cNvSpPr>
            <a:spLocks noGrp="1"/>
          </p:cNvSpPr>
          <p:nvPr>
            <p:ph type="sldNum" sz="quarter" idx="10"/>
          </p:nvPr>
        </p:nvSpPr>
        <p:spPr/>
        <p:txBody>
          <a:bodyPr/>
          <a:lstStyle/>
          <a:p>
            <a:fld id="{F85E8E3E-1199-0049-8B14-91C2AB2B38E2}" type="slidenum">
              <a:rPr kumimoji="1" lang="zh-CN" altLang="en-US" smtClean="0"/>
              <a:t>1</a:t>
            </a:fld>
            <a:endParaRPr kumimoji="1" lang="zh-CN" altLang="en-US"/>
          </a:p>
        </p:txBody>
      </p:sp>
    </p:spTree>
    <p:extLst>
      <p:ext uri="{BB962C8B-B14F-4D97-AF65-F5344CB8AC3E}">
        <p14:creationId xmlns:p14="http://schemas.microsoft.com/office/powerpoint/2010/main" val="36555233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This is the</a:t>
            </a:r>
            <a:r>
              <a:rPr kumimoji="1" lang="en-US" altLang="zh-CN" baseline="0" dirty="0" smtClean="0"/>
              <a:t> outline for our presentation.</a:t>
            </a:r>
            <a:endParaRPr kumimoji="1" lang="zh-CN" altLang="en-US" dirty="0"/>
          </a:p>
        </p:txBody>
      </p:sp>
      <p:sp>
        <p:nvSpPr>
          <p:cNvPr id="4" name="幻灯片编号占位符 3"/>
          <p:cNvSpPr>
            <a:spLocks noGrp="1"/>
          </p:cNvSpPr>
          <p:nvPr>
            <p:ph type="sldNum" sz="quarter" idx="10"/>
          </p:nvPr>
        </p:nvSpPr>
        <p:spPr/>
        <p:txBody>
          <a:bodyPr/>
          <a:lstStyle/>
          <a:p>
            <a:fld id="{F85E8E3E-1199-0049-8B14-91C2AB2B38E2}" type="slidenum">
              <a:rPr kumimoji="1" lang="zh-CN" altLang="en-US" smtClean="0"/>
              <a:t>2</a:t>
            </a:fld>
            <a:endParaRPr kumimoji="1" lang="zh-CN" altLang="en-US"/>
          </a:p>
        </p:txBody>
      </p:sp>
    </p:spTree>
    <p:extLst>
      <p:ext uri="{BB962C8B-B14F-4D97-AF65-F5344CB8AC3E}">
        <p14:creationId xmlns:p14="http://schemas.microsoft.com/office/powerpoint/2010/main" val="3674952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Geo-location</a:t>
            </a:r>
            <a:r>
              <a:rPr kumimoji="1" lang="en-US" altLang="zh-CN" baseline="0" dirty="0" smtClean="0"/>
              <a:t> has the ability to determine where is the user’s physical location. We want to combine geo-location as a part of authentication scheme. That is to combine user’s physical location with </a:t>
            </a:r>
            <a:r>
              <a:rPr kumimoji="1" lang="en-US" altLang="zh-CN" baseline="0" dirty="0" err="1" smtClean="0"/>
              <a:t>passwrod</a:t>
            </a:r>
            <a:r>
              <a:rPr kumimoji="1" lang="en-US" altLang="zh-CN" baseline="0" dirty="0" smtClean="0"/>
              <a:t>/username. The objective for our project is to reduce internet frauds and hacker attacks, so that increase Internet security.</a:t>
            </a:r>
            <a:endParaRPr kumimoji="1" lang="zh-CN" altLang="en-US" dirty="0"/>
          </a:p>
        </p:txBody>
      </p:sp>
      <p:sp>
        <p:nvSpPr>
          <p:cNvPr id="4" name="幻灯片编号占位符 3"/>
          <p:cNvSpPr>
            <a:spLocks noGrp="1"/>
          </p:cNvSpPr>
          <p:nvPr>
            <p:ph type="sldNum" sz="quarter" idx="10"/>
          </p:nvPr>
        </p:nvSpPr>
        <p:spPr/>
        <p:txBody>
          <a:bodyPr/>
          <a:lstStyle/>
          <a:p>
            <a:fld id="{F85E8E3E-1199-0049-8B14-91C2AB2B38E2}" type="slidenum">
              <a:rPr kumimoji="1" lang="zh-CN" altLang="en-US" smtClean="0"/>
              <a:t>3</a:t>
            </a:fld>
            <a:endParaRPr kumimoji="1" lang="zh-CN" altLang="en-US"/>
          </a:p>
        </p:txBody>
      </p:sp>
    </p:spTree>
    <p:extLst>
      <p:ext uri="{BB962C8B-B14F-4D97-AF65-F5344CB8AC3E}">
        <p14:creationId xmlns:p14="http://schemas.microsoft.com/office/powerpoint/2010/main" val="23528810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Today, tons of internet frauds and</a:t>
            </a:r>
            <a:r>
              <a:rPr kumimoji="1" lang="en-US" altLang="zh-CN" baseline="0" dirty="0" smtClean="0"/>
              <a:t> hacker attacks happened everyday and everywhere. It makes the Internet more and more unsafe, untrusted, and unreliable. If we just </a:t>
            </a:r>
            <a:r>
              <a:rPr kumimoji="1" lang="en-US" altLang="zh-CN" baseline="0" dirty="0" err="1" smtClean="0"/>
              <a:t>google</a:t>
            </a:r>
            <a:r>
              <a:rPr kumimoji="1" lang="en-US" altLang="zh-CN" baseline="0" dirty="0" smtClean="0"/>
              <a:t> the internet frauds, we will surprised by finding out there are a lot of different ways of internet fraud, and the fraud can happened in chart room, email, message board, or on website. Luckily, many of the internet frauds and hacker attacks can be avoid if properly techniques apply. For most website, the user authentication is username plus password. Some websites may add other techniques like sending confirmation email, check IP address, check MAC address.</a:t>
            </a:r>
            <a:endParaRPr kumimoji="1" lang="zh-CN" altLang="en-US" dirty="0"/>
          </a:p>
        </p:txBody>
      </p:sp>
      <p:sp>
        <p:nvSpPr>
          <p:cNvPr id="4" name="幻灯片编号占位符 3"/>
          <p:cNvSpPr>
            <a:spLocks noGrp="1"/>
          </p:cNvSpPr>
          <p:nvPr>
            <p:ph type="sldNum" sz="quarter" idx="10"/>
          </p:nvPr>
        </p:nvSpPr>
        <p:spPr/>
        <p:txBody>
          <a:bodyPr/>
          <a:lstStyle/>
          <a:p>
            <a:fld id="{F85E8E3E-1199-0049-8B14-91C2AB2B38E2}" type="slidenum">
              <a:rPr kumimoji="1" lang="zh-CN" altLang="en-US" smtClean="0"/>
              <a:t>4</a:t>
            </a:fld>
            <a:endParaRPr kumimoji="1" lang="zh-CN" altLang="en-US"/>
          </a:p>
        </p:txBody>
      </p:sp>
    </p:spTree>
    <p:extLst>
      <p:ext uri="{BB962C8B-B14F-4D97-AF65-F5344CB8AC3E}">
        <p14:creationId xmlns:p14="http://schemas.microsoft.com/office/powerpoint/2010/main" val="792210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With</a:t>
            </a:r>
            <a:r>
              <a:rPr lang="en-US" altLang="zh-CN" sz="1200" kern="1200" baseline="0" dirty="0" smtClean="0">
                <a:solidFill>
                  <a:schemeClr val="tx1"/>
                </a:solidFill>
                <a:effectLst/>
                <a:latin typeface="+mn-lt"/>
                <a:ea typeface="+mn-ea"/>
                <a:cs typeface="+mn-cs"/>
              </a:rPr>
              <a:t> the development of HTML5, it</a:t>
            </a:r>
            <a:r>
              <a:rPr lang="en-US" altLang="zh-CN" sz="1200" kern="1200" dirty="0" smtClean="0">
                <a:solidFill>
                  <a:schemeClr val="tx1"/>
                </a:solidFill>
                <a:effectLst/>
                <a:latin typeface="+mn-lt"/>
                <a:ea typeface="+mn-ea"/>
                <a:cs typeface="+mn-cs"/>
              </a:rPr>
              <a:t> providing native support for locating browsers and GPS-enabled phones</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GPS is the most accurate way to determine positioning, but it’s less energy efficient than other options and sometimes requires a lengthy startup time.</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Mobile devices that support Wi-Fi access points can use hotspots to determine the user’s location.</a:t>
            </a:r>
          </a:p>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Stationary computers without wireless devices can obtain rough location information using known IP address ranges.</a:t>
            </a:r>
            <a:endParaRPr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F85E8E3E-1199-0049-8B14-91C2AB2B38E2}" type="slidenum">
              <a:rPr kumimoji="1" lang="zh-CN" altLang="en-US" smtClean="0"/>
              <a:t>5</a:t>
            </a:fld>
            <a:endParaRPr kumimoji="1" lang="zh-CN" altLang="en-US"/>
          </a:p>
        </p:txBody>
      </p:sp>
    </p:spTree>
    <p:extLst>
      <p:ext uri="{BB962C8B-B14F-4D97-AF65-F5344CB8AC3E}">
        <p14:creationId xmlns:p14="http://schemas.microsoft.com/office/powerpoint/2010/main" val="619746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Our project</a:t>
            </a:r>
            <a:r>
              <a:rPr kumimoji="1" lang="en-US" altLang="zh-CN" baseline="0" dirty="0" smtClean="0"/>
              <a:t> is inspired by a paper written by Michael Evans and </a:t>
            </a:r>
            <a:r>
              <a:rPr kumimoji="1" lang="en-US" altLang="zh-CN" baseline="0" dirty="0" err="1" smtClean="0"/>
              <a:t>Chintan</a:t>
            </a:r>
            <a:r>
              <a:rPr kumimoji="1" lang="en-US" altLang="zh-CN" baseline="0" dirty="0" smtClean="0"/>
              <a:t> Patel from </a:t>
            </a:r>
            <a:r>
              <a:rPr kumimoji="1" lang="en-US" altLang="zh-CN" baseline="0" dirty="0" err="1" smtClean="0"/>
              <a:t>Univeristy</a:t>
            </a:r>
            <a:r>
              <a:rPr kumimoji="1" lang="en-US" altLang="zh-CN" baseline="0" dirty="0" smtClean="0"/>
              <a:t> of Minnesota computer science and engineering department. In their paper, they point out that “Technology that allowed …”</a:t>
            </a:r>
            <a:endParaRPr kumimoji="1" lang="zh-CN" altLang="en-US" dirty="0"/>
          </a:p>
        </p:txBody>
      </p:sp>
      <p:sp>
        <p:nvSpPr>
          <p:cNvPr id="4" name="幻灯片编号占位符 3"/>
          <p:cNvSpPr>
            <a:spLocks noGrp="1"/>
          </p:cNvSpPr>
          <p:nvPr>
            <p:ph type="sldNum" sz="quarter" idx="10"/>
          </p:nvPr>
        </p:nvSpPr>
        <p:spPr/>
        <p:txBody>
          <a:bodyPr/>
          <a:lstStyle/>
          <a:p>
            <a:fld id="{F85E8E3E-1199-0049-8B14-91C2AB2B38E2}" type="slidenum">
              <a:rPr kumimoji="1" lang="zh-CN" altLang="en-US" smtClean="0"/>
              <a:t>6</a:t>
            </a:fld>
            <a:endParaRPr kumimoji="1" lang="zh-CN" altLang="en-US"/>
          </a:p>
        </p:txBody>
      </p:sp>
    </p:spTree>
    <p:extLst>
      <p:ext uri="{BB962C8B-B14F-4D97-AF65-F5344CB8AC3E}">
        <p14:creationId xmlns:p14="http://schemas.microsoft.com/office/powerpoint/2010/main" val="12013781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I</a:t>
            </a:r>
            <a:r>
              <a:rPr kumimoji="1" lang="en-US" altLang="zh-CN" baseline="0" dirty="0" smtClean="0"/>
              <a:t>n their paper, they introduced vision and challenges for geo-coded Internet. For vision and challenges, they both talked about in details from three different aspects. However, the main limitation in their paper is they only introduced the conceptual knowledge, no implementation details covered. Our project is going to implement one challenge in their paper: Geo-locating content for security. We are going to make the Geo-location authentication as a part of authentication scheme. Our project combines by two parts, first parts is Geo-location authentication application, the second part is a web application that fetch @UMNCSE department twitter feeds, and it will be used for demo purpose.</a:t>
            </a:r>
            <a:endParaRPr kumimoji="1" lang="zh-CN" altLang="en-US" dirty="0"/>
          </a:p>
        </p:txBody>
      </p:sp>
      <p:sp>
        <p:nvSpPr>
          <p:cNvPr id="4" name="幻灯片编号占位符 3"/>
          <p:cNvSpPr>
            <a:spLocks noGrp="1"/>
          </p:cNvSpPr>
          <p:nvPr>
            <p:ph type="sldNum" sz="quarter" idx="10"/>
          </p:nvPr>
        </p:nvSpPr>
        <p:spPr/>
        <p:txBody>
          <a:bodyPr/>
          <a:lstStyle/>
          <a:p>
            <a:fld id="{F85E8E3E-1199-0049-8B14-91C2AB2B38E2}" type="slidenum">
              <a:rPr kumimoji="1" lang="zh-CN" altLang="en-US" smtClean="0"/>
              <a:t>7</a:t>
            </a:fld>
            <a:endParaRPr kumimoji="1" lang="zh-CN" altLang="en-US"/>
          </a:p>
        </p:txBody>
      </p:sp>
    </p:spTree>
    <p:extLst>
      <p:ext uri="{BB962C8B-B14F-4D97-AF65-F5344CB8AC3E}">
        <p14:creationId xmlns:p14="http://schemas.microsoft.com/office/powerpoint/2010/main" val="22391658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In problem statement, let’s take a look at normal user authentication process. First when</a:t>
            </a:r>
            <a:r>
              <a:rPr kumimoji="1" lang="en-US" altLang="zh-CN" baseline="0" dirty="0" smtClean="0"/>
              <a:t> the user trying to access the site, the decision will be made whether the user is logged in or not, …</a:t>
            </a:r>
            <a:endParaRPr kumimoji="1" lang="zh-CN" altLang="en-US" dirty="0"/>
          </a:p>
        </p:txBody>
      </p:sp>
      <p:sp>
        <p:nvSpPr>
          <p:cNvPr id="4" name="幻灯片编号占位符 3"/>
          <p:cNvSpPr>
            <a:spLocks noGrp="1"/>
          </p:cNvSpPr>
          <p:nvPr>
            <p:ph type="sldNum" sz="quarter" idx="10"/>
          </p:nvPr>
        </p:nvSpPr>
        <p:spPr/>
        <p:txBody>
          <a:bodyPr/>
          <a:lstStyle/>
          <a:p>
            <a:fld id="{F85E8E3E-1199-0049-8B14-91C2AB2B38E2}" type="slidenum">
              <a:rPr kumimoji="1" lang="zh-CN" altLang="en-US" smtClean="0"/>
              <a:t>8</a:t>
            </a:fld>
            <a:endParaRPr kumimoji="1" lang="zh-CN" altLang="en-US"/>
          </a:p>
        </p:txBody>
      </p:sp>
    </p:spTree>
    <p:extLst>
      <p:ext uri="{BB962C8B-B14F-4D97-AF65-F5344CB8AC3E}">
        <p14:creationId xmlns:p14="http://schemas.microsoft.com/office/powerpoint/2010/main" val="30546249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Let’s take</a:t>
            </a:r>
            <a:r>
              <a:rPr kumimoji="1" lang="en-US" altLang="zh-CN" baseline="0" dirty="0" smtClean="0"/>
              <a:t> a look at Geo-location authentication process, we just modified the very beginning of the normal authentication process by adding a decision unit of Geo-location validation. If the user is not in the authenticated area, the authentication process ends. If the user is inside of the authenticated area, then the user will be forward to normal authentication process.</a:t>
            </a:r>
            <a:endParaRPr kumimoji="1" lang="zh-CN" altLang="en-US" dirty="0"/>
          </a:p>
        </p:txBody>
      </p:sp>
      <p:sp>
        <p:nvSpPr>
          <p:cNvPr id="4" name="幻灯片编号占位符 3"/>
          <p:cNvSpPr>
            <a:spLocks noGrp="1"/>
          </p:cNvSpPr>
          <p:nvPr>
            <p:ph type="sldNum" sz="quarter" idx="10"/>
          </p:nvPr>
        </p:nvSpPr>
        <p:spPr/>
        <p:txBody>
          <a:bodyPr/>
          <a:lstStyle/>
          <a:p>
            <a:fld id="{F85E8E3E-1199-0049-8B14-91C2AB2B38E2}" type="slidenum">
              <a:rPr kumimoji="1" lang="zh-CN" altLang="en-US" smtClean="0"/>
              <a:t>9</a:t>
            </a:fld>
            <a:endParaRPr kumimoji="1" lang="zh-CN" altLang="en-US"/>
          </a:p>
        </p:txBody>
      </p:sp>
    </p:spTree>
    <p:extLst>
      <p:ext uri="{BB962C8B-B14F-4D97-AF65-F5344CB8AC3E}">
        <p14:creationId xmlns:p14="http://schemas.microsoft.com/office/powerpoint/2010/main" val="1994959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DC6CDF36-06DB-4E4E-9D84-631555D87988}" type="datetimeFigureOut">
              <a:rPr kumimoji="1" lang="zh-CN" altLang="en-US" smtClean="0"/>
              <a:t>12/12/12</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1789C0F2-17E0-497A-9BBE-0C73201AAFE3}" type="slidenum">
              <a:rPr lang="en-US" smtClean="0"/>
              <a:pPr/>
              <a:t>‹#›</a:t>
            </a:fld>
            <a:endParaRPr lang="en-US" dirty="0"/>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a:p>
        </p:txBody>
      </p:sp>
      <p:sp>
        <p:nvSpPr>
          <p:cNvPr id="4" name="Date Placeholder 3"/>
          <p:cNvSpPr>
            <a:spLocks noGrp="1"/>
          </p:cNvSpPr>
          <p:nvPr>
            <p:ph type="dt" sz="half" idx="10"/>
          </p:nvPr>
        </p:nvSpPr>
        <p:spPr/>
        <p:txBody>
          <a:bodyPr/>
          <a:lstStyle/>
          <a:p>
            <a:fld id="{DC6CDF36-06DB-4E4E-9D84-631555D87988}" type="datetimeFigureOut">
              <a:rPr kumimoji="1" lang="zh-CN" altLang="en-US" smtClean="0"/>
              <a:t>12/12/12</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3425F5C1-B3E9-B947-9F1C-7E80459109F8}" type="slidenum">
              <a:rPr kumimoji="1" lang="zh-CN" altLang="en-US" smtClean="0"/>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C6CDF36-06DB-4E4E-9D84-631555D87988}" type="datetimeFigureOut">
              <a:rPr kumimoji="1" lang="zh-CN" altLang="en-US" smtClean="0"/>
              <a:t>12/12/12</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3425F5C1-B3E9-B947-9F1C-7E80459109F8}" type="slidenum">
              <a:rPr kumimoji="1" lang="zh-CN" altLang="en-US" smtClean="0"/>
              <a:t>‹#›</a:t>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a:p>
        </p:txBody>
      </p:sp>
      <p:sp>
        <p:nvSpPr>
          <p:cNvPr id="4" name="Date Placeholder 3"/>
          <p:cNvSpPr>
            <a:spLocks noGrp="1"/>
          </p:cNvSpPr>
          <p:nvPr>
            <p:ph type="dt" sz="half" idx="10"/>
          </p:nvPr>
        </p:nvSpPr>
        <p:spPr/>
        <p:txBody>
          <a:bodyPr/>
          <a:lstStyle/>
          <a:p>
            <a:fld id="{DC6CDF36-06DB-4E4E-9D84-631555D87988}" type="datetimeFigureOut">
              <a:rPr kumimoji="1" lang="zh-CN" altLang="en-US" smtClean="0"/>
              <a:t>12/12/12</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3425F5C1-B3E9-B947-9F1C-7E80459109F8}" type="slidenum">
              <a:rPr kumimoji="1" lang="zh-CN" altLang="en-US" smtClean="0"/>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DC6CDF36-06DB-4E4E-9D84-631555D87988}" type="datetimeFigureOut">
              <a:rPr kumimoji="1" lang="zh-CN" altLang="en-US" smtClean="0"/>
              <a:t>12/12/12</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1789C0F2-17E0-497A-9BBE-0C73201AAFE3}" type="slidenum">
              <a:rPr lang="en-US" smtClean="0"/>
              <a:pPr/>
              <a:t>‹#›</a:t>
            </a:fld>
            <a:endParaRPr lang="en-US" dirty="0"/>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DC6CDF36-06DB-4E4E-9D84-631555D87988}" type="datetimeFigureOut">
              <a:rPr kumimoji="1" lang="zh-CN" altLang="en-US" smtClean="0"/>
              <a:t>12/12/12</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3425F5C1-B3E9-B947-9F1C-7E80459109F8}" type="slidenum">
              <a:rPr kumimoji="1" lang="zh-CN" altLang="en-US" smtClean="0"/>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DC6CDF36-06DB-4E4E-9D84-631555D87988}" type="datetimeFigureOut">
              <a:rPr kumimoji="1" lang="zh-CN" altLang="en-US" smtClean="0"/>
              <a:t>12/12/12</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3425F5C1-B3E9-B947-9F1C-7E80459109F8}" type="slidenum">
              <a:rPr kumimoji="1" lang="zh-CN" altLang="en-US" smtClean="0"/>
              <a:t>‹#›</a:t>
            </a:fld>
            <a:endParaRPr kumimoji="1" lang="zh-CN" alt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2"/>
          <p:cNvSpPr>
            <a:spLocks noGrp="1"/>
          </p:cNvSpPr>
          <p:nvPr>
            <p:ph type="dt" sz="half" idx="10"/>
          </p:nvPr>
        </p:nvSpPr>
        <p:spPr/>
        <p:txBody>
          <a:bodyPr/>
          <a:lstStyle/>
          <a:p>
            <a:fld id="{DC6CDF36-06DB-4E4E-9D84-631555D87988}" type="datetimeFigureOut">
              <a:rPr kumimoji="1" lang="zh-CN" altLang="en-US" smtClean="0"/>
              <a:t>12/12/12</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3425F5C1-B3E9-B947-9F1C-7E80459109F8}" type="slidenum">
              <a:rPr kumimoji="1" lang="zh-CN" altLang="en-US" smtClean="0"/>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6CDF36-06DB-4E4E-9D84-631555D87988}" type="datetimeFigureOut">
              <a:rPr kumimoji="1" lang="zh-CN" altLang="en-US" smtClean="0"/>
              <a:t>12/12/12</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3425F5C1-B3E9-B947-9F1C-7E80459109F8}" type="slidenum">
              <a:rPr kumimoji="1" lang="zh-CN" altLang="en-US" smtClean="0"/>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C6CDF36-06DB-4E4E-9D84-631555D87988}" type="datetimeFigureOut">
              <a:rPr kumimoji="1" lang="zh-CN" altLang="en-US" smtClean="0"/>
              <a:t>12/12/12</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3425F5C1-B3E9-B947-9F1C-7E80459109F8}" type="slidenum">
              <a:rPr kumimoji="1" lang="zh-CN" altLang="en-US" smtClean="0"/>
              <a:t>‹#›</a:t>
            </a:fld>
            <a:endParaRPr kumimoji="1" lang="zh-CN" alt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C6CDF36-06DB-4E4E-9D84-631555D87988}" type="datetimeFigureOut">
              <a:rPr kumimoji="1" lang="zh-CN" altLang="en-US" smtClean="0"/>
              <a:t>12/12/12</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3425F5C1-B3E9-B947-9F1C-7E80459109F8}" type="slidenum">
              <a:rPr kumimoji="1" lang="zh-CN" altLang="en-US" smtClean="0"/>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DC6CDF36-06DB-4E4E-9D84-631555D87988}" type="datetimeFigureOut">
              <a:rPr kumimoji="1" lang="zh-CN" altLang="en-US" smtClean="0"/>
              <a:t>12/12/12</a:t>
            </a:fld>
            <a:endParaRPr kumimoji="1" lang="zh-CN" alt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kumimoji="1" lang="zh-CN" alt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3425F5C1-B3E9-B947-9F1C-7E80459109F8}"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89563" y="1370347"/>
            <a:ext cx="8738810" cy="2230103"/>
          </a:xfrm>
        </p:spPr>
        <p:txBody>
          <a:bodyPr/>
          <a:lstStyle/>
          <a:p>
            <a:r>
              <a:rPr kumimoji="1" lang="en-US" altLang="zh-CN" dirty="0" smtClean="0"/>
              <a:t>Network Security with Geo-location</a:t>
            </a:r>
            <a:endParaRPr kumimoji="1" lang="zh-CN" altLang="en-US" dirty="0"/>
          </a:p>
        </p:txBody>
      </p:sp>
      <p:sp>
        <p:nvSpPr>
          <p:cNvPr id="3" name="副标题 2"/>
          <p:cNvSpPr>
            <a:spLocks noGrp="1"/>
          </p:cNvSpPr>
          <p:nvPr>
            <p:ph type="subTitle" idx="1"/>
          </p:nvPr>
        </p:nvSpPr>
        <p:spPr/>
        <p:txBody>
          <a:bodyPr/>
          <a:lstStyle/>
          <a:p>
            <a:r>
              <a:rPr kumimoji="1" lang="en-US" altLang="zh-CN" dirty="0" smtClean="0"/>
              <a:t>Using geo-location as a part of an authentication scheme</a:t>
            </a:r>
            <a:endParaRPr kumimoji="1" lang="zh-CN" altLang="en-US" dirty="0"/>
          </a:p>
        </p:txBody>
      </p:sp>
      <p:sp>
        <p:nvSpPr>
          <p:cNvPr id="4" name="文本框 3"/>
          <p:cNvSpPr txBox="1"/>
          <p:nvPr/>
        </p:nvSpPr>
        <p:spPr>
          <a:xfrm>
            <a:off x="1371600" y="5289238"/>
            <a:ext cx="6400800" cy="461665"/>
          </a:xfrm>
          <a:prstGeom prst="rect">
            <a:avLst/>
          </a:prstGeom>
          <a:noFill/>
        </p:spPr>
        <p:txBody>
          <a:bodyPr wrap="square" rtlCol="0">
            <a:spAutoFit/>
          </a:bodyPr>
          <a:lstStyle/>
          <a:p>
            <a:pPr algn="ctr"/>
            <a:r>
              <a:rPr kumimoji="1" lang="en-US" altLang="zh-CN" sz="2400" dirty="0" smtClean="0"/>
              <a:t>Fan Zhang, Zhiqi Chen  12/11/2012</a:t>
            </a:r>
            <a:endParaRPr kumimoji="1" lang="zh-CN" altLang="en-US" sz="2400" dirty="0"/>
          </a:p>
        </p:txBody>
      </p:sp>
    </p:spTree>
    <p:extLst>
      <p:ext uri="{BB962C8B-B14F-4D97-AF65-F5344CB8AC3E}">
        <p14:creationId xmlns:p14="http://schemas.microsoft.com/office/powerpoint/2010/main" val="232332236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Challenges</a:t>
            </a:r>
            <a:endParaRPr kumimoji="1" lang="zh-CN" altLang="en-US" dirty="0"/>
          </a:p>
        </p:txBody>
      </p:sp>
      <p:sp>
        <p:nvSpPr>
          <p:cNvPr id="3" name="内容占位符 2"/>
          <p:cNvSpPr>
            <a:spLocks noGrp="1"/>
          </p:cNvSpPr>
          <p:nvPr>
            <p:ph idx="1"/>
          </p:nvPr>
        </p:nvSpPr>
        <p:spPr>
          <a:xfrm>
            <a:off x="457200" y="1600200"/>
            <a:ext cx="8229600" cy="5091515"/>
          </a:xfrm>
        </p:spPr>
        <p:txBody>
          <a:bodyPr>
            <a:normAutofit/>
          </a:bodyPr>
          <a:lstStyle/>
          <a:p>
            <a:r>
              <a:rPr kumimoji="1" lang="en-US" altLang="zh-CN" dirty="0" smtClean="0"/>
              <a:t>Fetch each building’s shapefile </a:t>
            </a:r>
          </a:p>
          <a:p>
            <a:pPr lvl="1"/>
            <a:r>
              <a:rPr kumimoji="1" lang="en-US" altLang="zh-CN" dirty="0" smtClean="0"/>
              <a:t>Each building’s shapefile save as a KML file</a:t>
            </a:r>
          </a:p>
          <a:p>
            <a:pPr lvl="1"/>
            <a:endParaRPr kumimoji="1" lang="en-US" altLang="zh-CN" dirty="0" smtClean="0"/>
          </a:p>
          <a:p>
            <a:pPr lvl="1"/>
            <a:endParaRPr kumimoji="1" lang="en-US" altLang="zh-CN" dirty="0"/>
          </a:p>
          <a:p>
            <a:pPr lvl="1"/>
            <a:endParaRPr kumimoji="1" lang="en-US" altLang="zh-CN" dirty="0" smtClean="0"/>
          </a:p>
          <a:p>
            <a:pPr lvl="1"/>
            <a:endParaRPr kumimoji="1" lang="en-US" altLang="zh-CN" dirty="0"/>
          </a:p>
          <a:p>
            <a:pPr lvl="1"/>
            <a:endParaRPr kumimoji="1" lang="en-US" altLang="zh-CN" dirty="0" smtClean="0"/>
          </a:p>
          <a:p>
            <a:pPr marL="457200" lvl="1" indent="0">
              <a:buNone/>
            </a:pPr>
            <a:endParaRPr kumimoji="1" lang="en-US" altLang="zh-CN" dirty="0" smtClean="0"/>
          </a:p>
          <a:p>
            <a:pPr marL="457200" lvl="1" indent="0">
              <a:buNone/>
            </a:pPr>
            <a:endParaRPr kumimoji="1" lang="en-US" altLang="zh-CN" dirty="0"/>
          </a:p>
          <a:p>
            <a:pPr marL="457200" lvl="1" indent="0">
              <a:buNone/>
            </a:pPr>
            <a:endParaRPr kumimoji="1" lang="en-US" altLang="zh-CN" dirty="0" smtClean="0"/>
          </a:p>
          <a:p>
            <a:pPr marL="457200" lvl="1" indent="0">
              <a:buNone/>
            </a:pPr>
            <a:endParaRPr kumimoji="1" lang="en-US" altLang="zh-CN" dirty="0" smtClean="0"/>
          </a:p>
          <a:p>
            <a:r>
              <a:rPr kumimoji="1" lang="en-US" altLang="zh-CN" dirty="0" err="1" smtClean="0"/>
              <a:t>KmlLayer</a:t>
            </a:r>
            <a:r>
              <a:rPr kumimoji="1" lang="en-US" altLang="zh-CN" dirty="0" smtClean="0"/>
              <a:t> can’t be modified after render out</a:t>
            </a:r>
          </a:p>
          <a:p>
            <a:pPr lvl="1"/>
            <a:r>
              <a:rPr kumimoji="1" lang="en-US" altLang="zh-CN" dirty="0" smtClean="0"/>
              <a:t>Can’t obtain coordinates from </a:t>
            </a:r>
            <a:r>
              <a:rPr kumimoji="1" lang="en-US" altLang="zh-CN" dirty="0" err="1" smtClean="0"/>
              <a:t>KmlLayer</a:t>
            </a:r>
            <a:endParaRPr kumimoji="1" lang="zh-CN" altLang="en-US" dirty="0"/>
          </a:p>
        </p:txBody>
      </p:sp>
      <p:pic>
        <p:nvPicPr>
          <p:cNvPr id="5" name="图片 4"/>
          <p:cNvPicPr/>
          <p:nvPr/>
        </p:nvPicPr>
        <p:blipFill>
          <a:blip r:embed="rId2" cstate="print"/>
          <a:srcRect/>
          <a:stretch>
            <a:fillRect/>
          </a:stretch>
        </p:blipFill>
        <p:spPr bwMode="auto">
          <a:xfrm>
            <a:off x="995492" y="2582791"/>
            <a:ext cx="5274310" cy="2626995"/>
          </a:xfrm>
          <a:prstGeom prst="rect">
            <a:avLst/>
          </a:prstGeom>
          <a:noFill/>
          <a:ln w="9525">
            <a:noFill/>
            <a:miter lim="800000"/>
            <a:headEnd/>
            <a:tailEnd/>
          </a:ln>
        </p:spPr>
      </p:pic>
      <p:sp>
        <p:nvSpPr>
          <p:cNvPr id="4" name="文本框 3"/>
          <p:cNvSpPr txBox="1"/>
          <p:nvPr/>
        </p:nvSpPr>
        <p:spPr>
          <a:xfrm>
            <a:off x="995492" y="5248862"/>
            <a:ext cx="5274310" cy="276999"/>
          </a:xfrm>
          <a:prstGeom prst="rect">
            <a:avLst/>
          </a:prstGeom>
          <a:noFill/>
        </p:spPr>
        <p:txBody>
          <a:bodyPr wrap="square" rtlCol="0">
            <a:spAutoFit/>
          </a:bodyPr>
          <a:lstStyle/>
          <a:p>
            <a:pPr algn="ctr"/>
            <a:r>
              <a:rPr kumimoji="1" lang="en-US" altLang="zh-CN" sz="1200" dirty="0" smtClean="0"/>
              <a:t>The figure shows the </a:t>
            </a:r>
            <a:r>
              <a:rPr kumimoji="1" lang="en-US" altLang="zh-CN" sz="1200" dirty="0" err="1" smtClean="0"/>
              <a:t>KmlLayer</a:t>
            </a:r>
            <a:r>
              <a:rPr kumimoji="1" lang="en-US" altLang="zh-CN" sz="1200" dirty="0" smtClean="0"/>
              <a:t> render out on Google maps</a:t>
            </a:r>
            <a:endParaRPr kumimoji="1" lang="zh-CN" altLang="en-US" sz="1200" dirty="0"/>
          </a:p>
        </p:txBody>
      </p:sp>
    </p:spTree>
    <p:extLst>
      <p:ext uri="{BB962C8B-B14F-4D97-AF65-F5344CB8AC3E}">
        <p14:creationId xmlns:p14="http://schemas.microsoft.com/office/powerpoint/2010/main" val="228927635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Challenges</a:t>
            </a:r>
            <a:endParaRPr kumimoji="1" lang="zh-CN" altLang="en-US" dirty="0"/>
          </a:p>
        </p:txBody>
      </p:sp>
      <p:sp>
        <p:nvSpPr>
          <p:cNvPr id="3" name="内容占位符 2"/>
          <p:cNvSpPr>
            <a:spLocks noGrp="1"/>
          </p:cNvSpPr>
          <p:nvPr>
            <p:ph idx="1"/>
          </p:nvPr>
        </p:nvSpPr>
        <p:spPr/>
        <p:txBody>
          <a:bodyPr/>
          <a:lstStyle/>
          <a:p>
            <a:r>
              <a:rPr kumimoji="1" lang="en-US" altLang="zh-CN" dirty="0" smtClean="0"/>
              <a:t>Find functions to determine whether a location is inside a polygon or not</a:t>
            </a:r>
          </a:p>
          <a:p>
            <a:pPr lvl="1"/>
            <a:r>
              <a:rPr kumimoji="1" lang="en-US" altLang="zh-CN" dirty="0"/>
              <a:t>Limited functions for </a:t>
            </a:r>
            <a:r>
              <a:rPr kumimoji="1" lang="en-US" altLang="zh-CN" dirty="0" err="1"/>
              <a:t>KmlLayer</a:t>
            </a:r>
            <a:r>
              <a:rPr kumimoji="1" lang="en-US" altLang="zh-CN" dirty="0"/>
              <a:t> in Google maps API</a:t>
            </a:r>
            <a:endParaRPr kumimoji="1" lang="zh-CN" altLang="en-US" dirty="0"/>
          </a:p>
          <a:p>
            <a:pPr lvl="1"/>
            <a:endParaRPr kumimoji="1" lang="zh-CN" altLang="en-US" dirty="0"/>
          </a:p>
        </p:txBody>
      </p:sp>
    </p:spTree>
    <p:extLst>
      <p:ext uri="{BB962C8B-B14F-4D97-AF65-F5344CB8AC3E}">
        <p14:creationId xmlns:p14="http://schemas.microsoft.com/office/powerpoint/2010/main" val="16321962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Solutions</a:t>
            </a:r>
            <a:endParaRPr kumimoji="1" lang="zh-CN" altLang="en-US" dirty="0"/>
          </a:p>
        </p:txBody>
      </p:sp>
      <p:sp>
        <p:nvSpPr>
          <p:cNvPr id="3" name="内容占位符 2"/>
          <p:cNvSpPr>
            <a:spLocks noGrp="1"/>
          </p:cNvSpPr>
          <p:nvPr>
            <p:ph idx="1"/>
          </p:nvPr>
        </p:nvSpPr>
        <p:spPr/>
        <p:txBody>
          <a:bodyPr>
            <a:normAutofit/>
          </a:bodyPr>
          <a:lstStyle/>
          <a:p>
            <a:r>
              <a:rPr kumimoji="1" lang="en-US" altLang="zh-CN" dirty="0" smtClean="0"/>
              <a:t>Implement Geo-location with HTML 5 to locate user’s location</a:t>
            </a:r>
          </a:p>
          <a:p>
            <a:endParaRPr kumimoji="1" lang="en-US" altLang="zh-CN" dirty="0"/>
          </a:p>
          <a:p>
            <a:endParaRPr kumimoji="1" lang="en-US" altLang="zh-CN" dirty="0" smtClean="0"/>
          </a:p>
          <a:p>
            <a:endParaRPr kumimoji="1" lang="en-US" altLang="zh-CN" dirty="0" smtClean="0"/>
          </a:p>
          <a:p>
            <a:endParaRPr kumimoji="1" lang="en-US" altLang="zh-CN" dirty="0"/>
          </a:p>
          <a:p>
            <a:endParaRPr kumimoji="1" lang="en-US" altLang="zh-CN" dirty="0"/>
          </a:p>
          <a:p>
            <a:endParaRPr kumimoji="1" lang="en-US" altLang="zh-CN" dirty="0" smtClean="0"/>
          </a:p>
          <a:p>
            <a:r>
              <a:rPr kumimoji="1" lang="en-US" altLang="zh-CN" dirty="0" smtClean="0"/>
              <a:t>Use </a:t>
            </a:r>
            <a:r>
              <a:rPr kumimoji="1" lang="en-US" altLang="zh-CN" dirty="0" err="1" smtClean="0"/>
              <a:t>google.maps.Polygon</a:t>
            </a:r>
            <a:r>
              <a:rPr kumimoji="1" lang="en-US" altLang="zh-CN" dirty="0" smtClean="0"/>
              <a:t> instead of </a:t>
            </a:r>
            <a:r>
              <a:rPr kumimoji="1" lang="en-US" altLang="zh-CN" dirty="0" err="1" smtClean="0"/>
              <a:t>KmlLayer</a:t>
            </a:r>
            <a:endParaRPr kumimoji="1" lang="en-US" altLang="zh-CN" dirty="0" smtClean="0"/>
          </a:p>
          <a:p>
            <a:pPr lvl="1"/>
            <a:r>
              <a:rPr kumimoji="1" lang="en-US" altLang="zh-CN" dirty="0" smtClean="0"/>
              <a:t>More functions support</a:t>
            </a:r>
            <a:endParaRPr kumimoji="1" lang="zh-CN" altLang="en-US" dirty="0"/>
          </a:p>
        </p:txBody>
      </p:sp>
      <p:pic>
        <p:nvPicPr>
          <p:cNvPr id="4" name="图片 3"/>
          <p:cNvPicPr/>
          <p:nvPr/>
        </p:nvPicPr>
        <p:blipFill>
          <a:blip r:embed="rId2" cstate="print"/>
          <a:srcRect/>
          <a:stretch>
            <a:fillRect/>
          </a:stretch>
        </p:blipFill>
        <p:spPr bwMode="auto">
          <a:xfrm>
            <a:off x="978179" y="2773203"/>
            <a:ext cx="5274310" cy="1674495"/>
          </a:xfrm>
          <a:prstGeom prst="rect">
            <a:avLst/>
          </a:prstGeom>
          <a:noFill/>
          <a:ln w="9525">
            <a:noFill/>
            <a:miter lim="800000"/>
            <a:headEnd/>
            <a:tailEnd/>
          </a:ln>
        </p:spPr>
      </p:pic>
    </p:spTree>
    <p:extLst>
      <p:ext uri="{BB962C8B-B14F-4D97-AF65-F5344CB8AC3E}">
        <p14:creationId xmlns:p14="http://schemas.microsoft.com/office/powerpoint/2010/main" val="263073153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Solutions</a:t>
            </a:r>
            <a:endParaRPr kumimoji="1" lang="zh-CN" altLang="en-US" dirty="0"/>
          </a:p>
        </p:txBody>
      </p:sp>
      <p:sp>
        <p:nvSpPr>
          <p:cNvPr id="3" name="内容占位符 2"/>
          <p:cNvSpPr>
            <a:spLocks noGrp="1"/>
          </p:cNvSpPr>
          <p:nvPr>
            <p:ph idx="1"/>
          </p:nvPr>
        </p:nvSpPr>
        <p:spPr/>
        <p:txBody>
          <a:bodyPr/>
          <a:lstStyle/>
          <a:p>
            <a:r>
              <a:rPr kumimoji="1" lang="en-US" altLang="zh-CN" dirty="0" smtClean="0"/>
              <a:t>Export shapefile into KML file</a:t>
            </a:r>
          </a:p>
          <a:p>
            <a:r>
              <a:rPr kumimoji="1" lang="en-US" altLang="zh-CN" dirty="0" smtClean="0"/>
              <a:t>Extract building’s coordinates from KML file</a:t>
            </a:r>
          </a:p>
          <a:p>
            <a:pPr lvl="1"/>
            <a:r>
              <a:rPr kumimoji="1" lang="en-US" altLang="zh-CN" dirty="0" smtClean="0"/>
              <a:t>AJAX: load KML file</a:t>
            </a:r>
          </a:p>
          <a:p>
            <a:pPr lvl="1"/>
            <a:r>
              <a:rPr kumimoji="1" lang="en-US" altLang="zh-CN" dirty="0" err="1" smtClean="0"/>
              <a:t>Jquery</a:t>
            </a:r>
            <a:r>
              <a:rPr kumimoji="1" lang="en-US" altLang="zh-CN" dirty="0" smtClean="0"/>
              <a:t>: find the coordinates for the building and create polygon use the coordinates.</a:t>
            </a:r>
          </a:p>
          <a:p>
            <a:pPr lvl="1"/>
            <a:r>
              <a:rPr kumimoji="1" lang="en-US" altLang="zh-CN" dirty="0" err="1" smtClean="0"/>
              <a:t>google.maps.geometry</a:t>
            </a:r>
            <a:r>
              <a:rPr kumimoji="1" lang="en-US" altLang="zh-CN" dirty="0" smtClean="0"/>
              <a:t> library</a:t>
            </a:r>
            <a:r>
              <a:rPr kumimoji="1" lang="en-US" altLang="zh-CN" dirty="0"/>
              <a:t>: </a:t>
            </a:r>
            <a:r>
              <a:rPr kumimoji="1" lang="en-US" altLang="zh-CN" dirty="0" err="1"/>
              <a:t>google.maps.geometry.poly.containsLocation</a:t>
            </a:r>
            <a:r>
              <a:rPr kumimoji="1" lang="en-US" altLang="zh-CN" dirty="0"/>
              <a:t>(</a:t>
            </a:r>
            <a:r>
              <a:rPr kumimoji="1" lang="en-US" altLang="zh-CN" dirty="0" err="1"/>
              <a:t>point:LatLng</a:t>
            </a:r>
            <a:r>
              <a:rPr kumimoji="1" lang="en-US" altLang="zh-CN" dirty="0"/>
              <a:t>, </a:t>
            </a:r>
            <a:r>
              <a:rPr kumimoji="1" lang="en-US" altLang="zh-CN" dirty="0" err="1" smtClean="0"/>
              <a:t>polygon:Polygon</a:t>
            </a:r>
            <a:r>
              <a:rPr kumimoji="1" lang="en-US" altLang="zh-CN" dirty="0" smtClean="0"/>
              <a:t>)</a:t>
            </a:r>
            <a:endParaRPr kumimoji="1" lang="zh-CN" altLang="en-US" dirty="0"/>
          </a:p>
        </p:txBody>
      </p:sp>
    </p:spTree>
    <p:extLst>
      <p:ext uri="{BB962C8B-B14F-4D97-AF65-F5344CB8AC3E}">
        <p14:creationId xmlns:p14="http://schemas.microsoft.com/office/powerpoint/2010/main" val="337881242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7602"/>
            <a:ext cx="8229600" cy="1143000"/>
          </a:xfrm>
        </p:spPr>
        <p:txBody>
          <a:bodyPr/>
          <a:lstStyle/>
          <a:p>
            <a:r>
              <a:rPr kumimoji="1" lang="en-US" altLang="zh-CN" dirty="0" smtClean="0"/>
              <a:t>Solutions</a:t>
            </a:r>
            <a:endParaRPr kumimoji="1" lang="zh-CN" altLang="en-US" dirty="0"/>
          </a:p>
        </p:txBody>
      </p:sp>
      <p:sp>
        <p:nvSpPr>
          <p:cNvPr id="6" name="内容占位符 5"/>
          <p:cNvSpPr>
            <a:spLocks noGrp="1"/>
          </p:cNvSpPr>
          <p:nvPr>
            <p:ph idx="1"/>
          </p:nvPr>
        </p:nvSpPr>
        <p:spPr>
          <a:xfrm>
            <a:off x="457200" y="971971"/>
            <a:ext cx="8229600" cy="4525963"/>
          </a:xfrm>
        </p:spPr>
        <p:txBody>
          <a:bodyPr/>
          <a:lstStyle/>
          <a:p>
            <a:r>
              <a:rPr kumimoji="1" lang="en-US" altLang="zh-CN" dirty="0" smtClean="0"/>
              <a:t>User NOT IN the authenticated area</a:t>
            </a:r>
          </a:p>
          <a:p>
            <a:pPr lvl="1"/>
            <a:r>
              <a:rPr kumimoji="1" lang="en-US" altLang="zh-CN" dirty="0" smtClean="0"/>
              <a:t>Alter window popup, user will not be forwarded</a:t>
            </a:r>
          </a:p>
          <a:p>
            <a:r>
              <a:rPr kumimoji="1" lang="en-US" altLang="zh-CN" dirty="0" smtClean="0"/>
              <a:t>Authenticated area: Kenneth H. Keller Hall</a:t>
            </a:r>
            <a:endParaRPr kumimoji="1" lang="zh-CN" altLang="en-US" dirty="0"/>
          </a:p>
        </p:txBody>
      </p:sp>
      <p:grpSp>
        <p:nvGrpSpPr>
          <p:cNvPr id="8" name="组 7"/>
          <p:cNvGrpSpPr/>
          <p:nvPr/>
        </p:nvGrpSpPr>
        <p:grpSpPr>
          <a:xfrm>
            <a:off x="815810" y="2705847"/>
            <a:ext cx="7570340" cy="4033088"/>
            <a:chOff x="1420538" y="2093075"/>
            <a:chExt cx="7570340" cy="4033088"/>
          </a:xfrm>
        </p:grpSpPr>
        <p:pic>
          <p:nvPicPr>
            <p:cNvPr id="5" name="图片 4"/>
            <p:cNvPicPr>
              <a:picLocks noChangeAspect="1"/>
            </p:cNvPicPr>
            <p:nvPr/>
          </p:nvPicPr>
          <p:blipFill>
            <a:blip r:embed="rId2"/>
            <a:stretch>
              <a:fillRect/>
            </a:stretch>
          </p:blipFill>
          <p:spPr>
            <a:xfrm>
              <a:off x="2676737" y="2093075"/>
              <a:ext cx="6314141" cy="4033088"/>
            </a:xfrm>
            <a:prstGeom prst="rect">
              <a:avLst/>
            </a:prstGeom>
          </p:spPr>
        </p:pic>
        <p:pic>
          <p:nvPicPr>
            <p:cNvPr id="7" name="内容占位符 3"/>
            <p:cNvPicPr>
              <a:picLocks noChangeAspect="1"/>
            </p:cNvPicPr>
            <p:nvPr/>
          </p:nvPicPr>
          <p:blipFill rotWithShape="1">
            <a:blip r:embed="rId3"/>
            <a:srcRect l="389" r="2602" b="7658"/>
            <a:stretch/>
          </p:blipFill>
          <p:spPr>
            <a:xfrm>
              <a:off x="1420538" y="4722391"/>
              <a:ext cx="3809790" cy="1403772"/>
            </a:xfrm>
            <a:prstGeom prst="rect">
              <a:avLst/>
            </a:prstGeom>
          </p:spPr>
        </p:pic>
      </p:grpSp>
    </p:spTree>
    <p:extLst>
      <p:ext uri="{BB962C8B-B14F-4D97-AF65-F5344CB8AC3E}">
        <p14:creationId xmlns:p14="http://schemas.microsoft.com/office/powerpoint/2010/main" val="113553518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Solutions</a:t>
            </a:r>
            <a:endParaRPr kumimoji="1" lang="zh-CN" altLang="en-US" dirty="0"/>
          </a:p>
        </p:txBody>
      </p:sp>
      <p:sp>
        <p:nvSpPr>
          <p:cNvPr id="3" name="内容占位符 2"/>
          <p:cNvSpPr>
            <a:spLocks noGrp="1"/>
          </p:cNvSpPr>
          <p:nvPr>
            <p:ph idx="1"/>
          </p:nvPr>
        </p:nvSpPr>
        <p:spPr>
          <a:xfrm>
            <a:off x="457200" y="1197080"/>
            <a:ext cx="8229600" cy="4525963"/>
          </a:xfrm>
        </p:spPr>
        <p:txBody>
          <a:bodyPr/>
          <a:lstStyle/>
          <a:p>
            <a:r>
              <a:rPr kumimoji="1" lang="en-US" altLang="zh-CN" dirty="0" smtClean="0"/>
              <a:t>User IN the authenticated area</a:t>
            </a:r>
            <a:endParaRPr kumimoji="1" lang="zh-CN" altLang="en-US" dirty="0"/>
          </a:p>
        </p:txBody>
      </p:sp>
      <p:pic>
        <p:nvPicPr>
          <p:cNvPr id="4" name="图片 3"/>
          <p:cNvPicPr>
            <a:picLocks noChangeAspect="1"/>
          </p:cNvPicPr>
          <p:nvPr/>
        </p:nvPicPr>
        <p:blipFill>
          <a:blip r:embed="rId2"/>
          <a:stretch>
            <a:fillRect/>
          </a:stretch>
        </p:blipFill>
        <p:spPr>
          <a:xfrm>
            <a:off x="457200" y="1834172"/>
            <a:ext cx="4535464" cy="2898533"/>
          </a:xfrm>
          <a:prstGeom prst="rect">
            <a:avLst/>
          </a:prstGeom>
        </p:spPr>
      </p:pic>
      <p:pic>
        <p:nvPicPr>
          <p:cNvPr id="5" name="图片 4"/>
          <p:cNvPicPr>
            <a:picLocks noChangeAspect="1"/>
          </p:cNvPicPr>
          <p:nvPr/>
        </p:nvPicPr>
        <p:blipFill>
          <a:blip r:embed="rId3"/>
          <a:stretch>
            <a:fillRect/>
          </a:stretch>
        </p:blipFill>
        <p:spPr>
          <a:xfrm>
            <a:off x="4234057" y="3789284"/>
            <a:ext cx="4909943" cy="3068715"/>
          </a:xfrm>
          <a:prstGeom prst="rect">
            <a:avLst/>
          </a:prstGeom>
        </p:spPr>
      </p:pic>
      <p:sp>
        <p:nvSpPr>
          <p:cNvPr id="6" name="文本框 5"/>
          <p:cNvSpPr txBox="1"/>
          <p:nvPr/>
        </p:nvSpPr>
        <p:spPr>
          <a:xfrm>
            <a:off x="5283304" y="2116356"/>
            <a:ext cx="3403496" cy="923330"/>
          </a:xfrm>
          <a:prstGeom prst="rect">
            <a:avLst/>
          </a:prstGeom>
          <a:noFill/>
        </p:spPr>
        <p:txBody>
          <a:bodyPr wrap="square" rtlCol="0">
            <a:spAutoFit/>
          </a:bodyPr>
          <a:lstStyle/>
          <a:p>
            <a:pPr marL="285750" indent="-285750">
              <a:buFont typeface="Symbol" charset="2"/>
              <a:buChar char="-"/>
            </a:pPr>
            <a:r>
              <a:rPr kumimoji="1" lang="en-US" altLang="zh-CN" dirty="0" smtClean="0"/>
              <a:t>Set a time delay to see the map</a:t>
            </a:r>
          </a:p>
          <a:p>
            <a:pPr marL="285750" indent="-285750">
              <a:buFont typeface="Symbol" charset="2"/>
              <a:buChar char="-"/>
            </a:pPr>
            <a:r>
              <a:rPr kumimoji="1" lang="en-US" altLang="zh-CN" dirty="0" smtClean="0"/>
              <a:t>After authentication, forward user to home page</a:t>
            </a:r>
            <a:endParaRPr kumimoji="1" lang="zh-CN" altLang="en-US" dirty="0"/>
          </a:p>
        </p:txBody>
      </p:sp>
      <p:sp>
        <p:nvSpPr>
          <p:cNvPr id="7" name="文本框 6"/>
          <p:cNvSpPr txBox="1"/>
          <p:nvPr/>
        </p:nvSpPr>
        <p:spPr>
          <a:xfrm>
            <a:off x="457200" y="4845879"/>
            <a:ext cx="3312275" cy="1754327"/>
          </a:xfrm>
          <a:prstGeom prst="rect">
            <a:avLst/>
          </a:prstGeom>
          <a:noFill/>
        </p:spPr>
        <p:txBody>
          <a:bodyPr wrap="square" rtlCol="0">
            <a:spAutoFit/>
          </a:bodyPr>
          <a:lstStyle/>
          <a:p>
            <a:r>
              <a:rPr kumimoji="1" lang="en-US" altLang="zh-CN" dirty="0" smtClean="0"/>
              <a:t>For demonstration purpose, the webpage fetch @UMNCSE twitter feeds</a:t>
            </a:r>
          </a:p>
          <a:p>
            <a:pPr marL="285750" indent="-285750">
              <a:buFont typeface="Symbol" charset="2"/>
              <a:buChar char="-"/>
            </a:pPr>
            <a:r>
              <a:rPr kumimoji="1" lang="en-US" altLang="zh-CN" dirty="0" smtClean="0"/>
              <a:t>Python</a:t>
            </a:r>
          </a:p>
          <a:p>
            <a:pPr marL="285750" indent="-285750">
              <a:buFont typeface="Symbol" charset="2"/>
              <a:buChar char="-"/>
            </a:pPr>
            <a:r>
              <a:rPr kumimoji="1" lang="en-US" altLang="zh-CN" dirty="0" smtClean="0"/>
              <a:t>Django</a:t>
            </a:r>
          </a:p>
          <a:p>
            <a:pPr marL="285750" indent="-285750">
              <a:buFont typeface="Symbol" charset="2"/>
              <a:buChar char="-"/>
            </a:pPr>
            <a:r>
              <a:rPr kumimoji="1" lang="en-US" altLang="zh-CN" dirty="0" err="1" smtClean="0"/>
              <a:t>Tweepy</a:t>
            </a:r>
            <a:endParaRPr kumimoji="1" lang="zh-CN" altLang="en-US" dirty="0"/>
          </a:p>
        </p:txBody>
      </p:sp>
    </p:spTree>
    <p:extLst>
      <p:ext uri="{BB962C8B-B14F-4D97-AF65-F5344CB8AC3E}">
        <p14:creationId xmlns:p14="http://schemas.microsoft.com/office/powerpoint/2010/main" val="429016405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dissolv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Validation</a:t>
            </a:r>
            <a:endParaRPr kumimoji="1" lang="zh-CN" altLang="en-US" dirty="0"/>
          </a:p>
        </p:txBody>
      </p:sp>
      <p:sp>
        <p:nvSpPr>
          <p:cNvPr id="3" name="内容占位符 2"/>
          <p:cNvSpPr>
            <a:spLocks noGrp="1"/>
          </p:cNvSpPr>
          <p:nvPr>
            <p:ph idx="1"/>
          </p:nvPr>
        </p:nvSpPr>
        <p:spPr/>
        <p:txBody>
          <a:bodyPr/>
          <a:lstStyle/>
          <a:p>
            <a:r>
              <a:rPr kumimoji="1" lang="en-US" altLang="zh-CN" dirty="0" smtClean="0"/>
              <a:t>Coffman Memorial Union</a:t>
            </a:r>
          </a:p>
          <a:p>
            <a:endParaRPr kumimoji="1" lang="en-US" altLang="zh-CN" dirty="0" smtClean="0"/>
          </a:p>
        </p:txBody>
      </p:sp>
      <p:pic>
        <p:nvPicPr>
          <p:cNvPr id="4" name="图片 3"/>
          <p:cNvPicPr>
            <a:picLocks noChangeAspect="1"/>
          </p:cNvPicPr>
          <p:nvPr/>
        </p:nvPicPr>
        <p:blipFill>
          <a:blip r:embed="rId2"/>
          <a:stretch>
            <a:fillRect/>
          </a:stretch>
        </p:blipFill>
        <p:spPr>
          <a:xfrm>
            <a:off x="457200" y="2412282"/>
            <a:ext cx="5144554" cy="3445733"/>
          </a:xfrm>
          <a:prstGeom prst="rect">
            <a:avLst/>
          </a:prstGeom>
        </p:spPr>
      </p:pic>
      <p:pic>
        <p:nvPicPr>
          <p:cNvPr id="5" name="图片 4"/>
          <p:cNvPicPr>
            <a:picLocks noChangeAspect="1"/>
          </p:cNvPicPr>
          <p:nvPr/>
        </p:nvPicPr>
        <p:blipFill>
          <a:blip r:embed="rId3"/>
          <a:stretch>
            <a:fillRect/>
          </a:stretch>
        </p:blipFill>
        <p:spPr>
          <a:xfrm>
            <a:off x="4830006" y="3968523"/>
            <a:ext cx="4313993" cy="2889477"/>
          </a:xfrm>
          <a:prstGeom prst="rect">
            <a:avLst/>
          </a:prstGeom>
        </p:spPr>
      </p:pic>
      <p:sp>
        <p:nvSpPr>
          <p:cNvPr id="6" name="文本框 5"/>
          <p:cNvSpPr txBox="1"/>
          <p:nvPr/>
        </p:nvSpPr>
        <p:spPr>
          <a:xfrm>
            <a:off x="5785061" y="2602865"/>
            <a:ext cx="3358938" cy="923330"/>
          </a:xfrm>
          <a:prstGeom prst="rect">
            <a:avLst/>
          </a:prstGeom>
          <a:noFill/>
        </p:spPr>
        <p:txBody>
          <a:bodyPr wrap="square" rtlCol="0">
            <a:spAutoFit/>
          </a:bodyPr>
          <a:lstStyle/>
          <a:p>
            <a:pPr marL="285750" indent="-285750">
              <a:buFont typeface="Symbol" charset="2"/>
              <a:buChar char="-"/>
            </a:pPr>
            <a:r>
              <a:rPr kumimoji="1" lang="en-US" altLang="zh-CN" dirty="0" smtClean="0"/>
              <a:t>Geo-location authentication success</a:t>
            </a:r>
          </a:p>
          <a:p>
            <a:pPr marL="285750" indent="-285750">
              <a:buFont typeface="Symbol" charset="2"/>
              <a:buChar char="-"/>
            </a:pPr>
            <a:r>
              <a:rPr kumimoji="1" lang="en-US" altLang="zh-CN" dirty="0" smtClean="0"/>
              <a:t> </a:t>
            </a:r>
            <a:r>
              <a:rPr kumimoji="1" lang="en-US" altLang="zh-CN" dirty="0"/>
              <a:t>F</a:t>
            </a:r>
            <a:r>
              <a:rPr kumimoji="1" lang="en-US" altLang="zh-CN" dirty="0" smtClean="0"/>
              <a:t>orward to the demo website</a:t>
            </a:r>
            <a:endParaRPr kumimoji="1" lang="zh-CN" altLang="en-US" dirty="0"/>
          </a:p>
        </p:txBody>
      </p:sp>
    </p:spTree>
    <p:extLst>
      <p:ext uri="{BB962C8B-B14F-4D97-AF65-F5344CB8AC3E}">
        <p14:creationId xmlns:p14="http://schemas.microsoft.com/office/powerpoint/2010/main" val="243049275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Validation</a:t>
            </a:r>
            <a:endParaRPr kumimoji="1" lang="zh-CN" altLang="en-US" dirty="0"/>
          </a:p>
        </p:txBody>
      </p:sp>
      <p:sp>
        <p:nvSpPr>
          <p:cNvPr id="3" name="内容占位符 2"/>
          <p:cNvSpPr>
            <a:spLocks noGrp="1"/>
          </p:cNvSpPr>
          <p:nvPr>
            <p:ph idx="1"/>
          </p:nvPr>
        </p:nvSpPr>
        <p:spPr/>
        <p:txBody>
          <a:bodyPr/>
          <a:lstStyle/>
          <a:p>
            <a:r>
              <a:rPr kumimoji="1" lang="en-US" altLang="zh-CN" dirty="0"/>
              <a:t>Student Teaching &amp; Student Service</a:t>
            </a:r>
          </a:p>
          <a:p>
            <a:endParaRPr kumimoji="1" lang="zh-CN" altLang="en-US" dirty="0"/>
          </a:p>
        </p:txBody>
      </p:sp>
      <p:pic>
        <p:nvPicPr>
          <p:cNvPr id="4" name="图片 3"/>
          <p:cNvPicPr>
            <a:picLocks noChangeAspect="1"/>
          </p:cNvPicPr>
          <p:nvPr/>
        </p:nvPicPr>
        <p:blipFill>
          <a:blip r:embed="rId2"/>
          <a:stretch>
            <a:fillRect/>
          </a:stretch>
        </p:blipFill>
        <p:spPr>
          <a:xfrm>
            <a:off x="457200" y="2257906"/>
            <a:ext cx="5155185" cy="3449581"/>
          </a:xfrm>
          <a:prstGeom prst="rect">
            <a:avLst/>
          </a:prstGeom>
        </p:spPr>
      </p:pic>
      <p:pic>
        <p:nvPicPr>
          <p:cNvPr id="5" name="图片 4"/>
          <p:cNvPicPr>
            <a:picLocks noChangeAspect="1"/>
          </p:cNvPicPr>
          <p:nvPr/>
        </p:nvPicPr>
        <p:blipFill>
          <a:blip r:embed="rId3"/>
          <a:stretch>
            <a:fillRect/>
          </a:stretch>
        </p:blipFill>
        <p:spPr>
          <a:xfrm>
            <a:off x="4734656" y="3882318"/>
            <a:ext cx="4409344" cy="2975682"/>
          </a:xfrm>
          <a:prstGeom prst="rect">
            <a:avLst/>
          </a:prstGeom>
        </p:spPr>
      </p:pic>
      <p:sp>
        <p:nvSpPr>
          <p:cNvPr id="6" name="文本框 5"/>
          <p:cNvSpPr txBox="1"/>
          <p:nvPr/>
        </p:nvSpPr>
        <p:spPr>
          <a:xfrm>
            <a:off x="5785061" y="2602865"/>
            <a:ext cx="3358938" cy="923330"/>
          </a:xfrm>
          <a:prstGeom prst="rect">
            <a:avLst/>
          </a:prstGeom>
          <a:noFill/>
        </p:spPr>
        <p:txBody>
          <a:bodyPr wrap="square" rtlCol="0">
            <a:spAutoFit/>
          </a:bodyPr>
          <a:lstStyle/>
          <a:p>
            <a:pPr marL="285750" indent="-285750">
              <a:buFont typeface="Symbol" charset="2"/>
              <a:buChar char="-"/>
            </a:pPr>
            <a:r>
              <a:rPr kumimoji="1" lang="en-US" altLang="zh-CN" dirty="0" smtClean="0"/>
              <a:t>Geo-location authentication success</a:t>
            </a:r>
          </a:p>
          <a:p>
            <a:pPr marL="285750" indent="-285750">
              <a:buFont typeface="Symbol" charset="2"/>
              <a:buChar char="-"/>
            </a:pPr>
            <a:r>
              <a:rPr kumimoji="1" lang="en-US" altLang="zh-CN" dirty="0" smtClean="0"/>
              <a:t> </a:t>
            </a:r>
            <a:r>
              <a:rPr kumimoji="1" lang="en-US" altLang="zh-CN" dirty="0"/>
              <a:t>F</a:t>
            </a:r>
            <a:r>
              <a:rPr kumimoji="1" lang="en-US" altLang="zh-CN" dirty="0" smtClean="0"/>
              <a:t>orward to the demo website</a:t>
            </a:r>
            <a:endParaRPr kumimoji="1" lang="zh-CN" altLang="en-US" dirty="0"/>
          </a:p>
        </p:txBody>
      </p:sp>
    </p:spTree>
    <p:extLst>
      <p:ext uri="{BB962C8B-B14F-4D97-AF65-F5344CB8AC3E}">
        <p14:creationId xmlns:p14="http://schemas.microsoft.com/office/powerpoint/2010/main" val="2084514608"/>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48722"/>
            <a:ext cx="8229600" cy="1143000"/>
          </a:xfrm>
        </p:spPr>
        <p:txBody>
          <a:bodyPr/>
          <a:lstStyle/>
          <a:p>
            <a:r>
              <a:rPr kumimoji="1" lang="en-US" altLang="zh-CN" dirty="0"/>
              <a:t>Validation</a:t>
            </a:r>
            <a:endParaRPr kumimoji="1" lang="zh-CN" altLang="en-US" dirty="0"/>
          </a:p>
        </p:txBody>
      </p:sp>
      <p:sp>
        <p:nvSpPr>
          <p:cNvPr id="3" name="内容占位符 2"/>
          <p:cNvSpPr>
            <a:spLocks noGrp="1"/>
          </p:cNvSpPr>
          <p:nvPr>
            <p:ph idx="1"/>
          </p:nvPr>
        </p:nvSpPr>
        <p:spPr>
          <a:xfrm>
            <a:off x="457200" y="737800"/>
            <a:ext cx="8229600" cy="4525963"/>
          </a:xfrm>
        </p:spPr>
        <p:txBody>
          <a:bodyPr/>
          <a:lstStyle/>
          <a:p>
            <a:r>
              <a:rPr kumimoji="1" lang="en-US" altLang="zh-CN" dirty="0"/>
              <a:t>Walter library</a:t>
            </a:r>
          </a:p>
          <a:p>
            <a:endParaRPr kumimoji="1" lang="zh-CN" altLang="en-US" dirty="0"/>
          </a:p>
        </p:txBody>
      </p:sp>
      <p:pic>
        <p:nvPicPr>
          <p:cNvPr id="4" name="图片 3"/>
          <p:cNvPicPr>
            <a:picLocks noChangeAspect="1"/>
          </p:cNvPicPr>
          <p:nvPr/>
        </p:nvPicPr>
        <p:blipFill>
          <a:blip r:embed="rId2"/>
          <a:stretch>
            <a:fillRect/>
          </a:stretch>
        </p:blipFill>
        <p:spPr>
          <a:xfrm>
            <a:off x="457200" y="1304800"/>
            <a:ext cx="4656574" cy="3129248"/>
          </a:xfrm>
          <a:prstGeom prst="rect">
            <a:avLst/>
          </a:prstGeom>
        </p:spPr>
      </p:pic>
      <p:pic>
        <p:nvPicPr>
          <p:cNvPr id="5" name="图片 4"/>
          <p:cNvPicPr>
            <a:picLocks noChangeAspect="1"/>
          </p:cNvPicPr>
          <p:nvPr/>
        </p:nvPicPr>
        <p:blipFill>
          <a:blip r:embed="rId3"/>
          <a:stretch>
            <a:fillRect/>
          </a:stretch>
        </p:blipFill>
        <p:spPr>
          <a:xfrm>
            <a:off x="457201" y="3766719"/>
            <a:ext cx="4656574" cy="3133674"/>
          </a:xfrm>
          <a:prstGeom prst="rect">
            <a:avLst/>
          </a:prstGeom>
        </p:spPr>
      </p:pic>
      <p:sp>
        <p:nvSpPr>
          <p:cNvPr id="8" name="文本框 7"/>
          <p:cNvSpPr txBox="1"/>
          <p:nvPr/>
        </p:nvSpPr>
        <p:spPr>
          <a:xfrm>
            <a:off x="5565573" y="1520951"/>
            <a:ext cx="3358938" cy="923330"/>
          </a:xfrm>
          <a:prstGeom prst="rect">
            <a:avLst/>
          </a:prstGeom>
          <a:noFill/>
        </p:spPr>
        <p:txBody>
          <a:bodyPr wrap="square" rtlCol="0">
            <a:spAutoFit/>
          </a:bodyPr>
          <a:lstStyle/>
          <a:p>
            <a:pPr marL="285750" indent="-285750">
              <a:buFont typeface="Symbol" charset="2"/>
              <a:buChar char="-"/>
            </a:pPr>
            <a:r>
              <a:rPr kumimoji="1" lang="en-US" altLang="zh-CN" dirty="0" smtClean="0"/>
              <a:t>Geo-location authentication success</a:t>
            </a:r>
          </a:p>
          <a:p>
            <a:pPr marL="285750" indent="-285750">
              <a:buFont typeface="Symbol" charset="2"/>
              <a:buChar char="-"/>
            </a:pPr>
            <a:r>
              <a:rPr kumimoji="1" lang="en-US" altLang="zh-CN" dirty="0" smtClean="0"/>
              <a:t> </a:t>
            </a:r>
            <a:r>
              <a:rPr kumimoji="1" lang="en-US" altLang="zh-CN" dirty="0"/>
              <a:t>F</a:t>
            </a:r>
            <a:r>
              <a:rPr kumimoji="1" lang="en-US" altLang="zh-CN" dirty="0" smtClean="0"/>
              <a:t>orward to the demo website</a:t>
            </a:r>
            <a:endParaRPr kumimoji="1" lang="zh-CN" altLang="en-US" dirty="0"/>
          </a:p>
        </p:txBody>
      </p:sp>
      <p:sp>
        <p:nvSpPr>
          <p:cNvPr id="9" name="文本框 8"/>
          <p:cNvSpPr txBox="1"/>
          <p:nvPr/>
        </p:nvSpPr>
        <p:spPr>
          <a:xfrm>
            <a:off x="5565573" y="3766719"/>
            <a:ext cx="3358938" cy="1477328"/>
          </a:xfrm>
          <a:prstGeom prst="rect">
            <a:avLst/>
          </a:prstGeom>
          <a:noFill/>
        </p:spPr>
        <p:txBody>
          <a:bodyPr wrap="square" rtlCol="0">
            <a:spAutoFit/>
          </a:bodyPr>
          <a:lstStyle/>
          <a:p>
            <a:pPr marL="285750" indent="-285750">
              <a:buFont typeface="Symbol" charset="2"/>
              <a:buChar char="-"/>
            </a:pPr>
            <a:r>
              <a:rPr kumimoji="1" lang="en-US" altLang="zh-CN" dirty="0" smtClean="0"/>
              <a:t>User moved to another location inside of the building</a:t>
            </a:r>
          </a:p>
          <a:p>
            <a:pPr marL="285750" indent="-285750">
              <a:buFont typeface="Symbol" charset="2"/>
              <a:buChar char="-"/>
            </a:pPr>
            <a:r>
              <a:rPr kumimoji="1" lang="en-US" altLang="zh-CN" dirty="0" smtClean="0"/>
              <a:t>Geo-location authentication success</a:t>
            </a:r>
          </a:p>
          <a:p>
            <a:pPr marL="285750" indent="-285750">
              <a:buFont typeface="Symbol" charset="2"/>
              <a:buChar char="-"/>
            </a:pPr>
            <a:r>
              <a:rPr kumimoji="1" lang="en-US" altLang="zh-CN" dirty="0" smtClean="0"/>
              <a:t> </a:t>
            </a:r>
            <a:r>
              <a:rPr kumimoji="1" lang="en-US" altLang="zh-CN" dirty="0"/>
              <a:t>F</a:t>
            </a:r>
            <a:r>
              <a:rPr kumimoji="1" lang="en-US" altLang="zh-CN" dirty="0" smtClean="0"/>
              <a:t>orward to the demo website</a:t>
            </a:r>
            <a:endParaRPr kumimoji="1" lang="zh-CN" altLang="en-US" dirty="0"/>
          </a:p>
        </p:txBody>
      </p:sp>
    </p:spTree>
    <p:extLst>
      <p:ext uri="{BB962C8B-B14F-4D97-AF65-F5344CB8AC3E}">
        <p14:creationId xmlns:p14="http://schemas.microsoft.com/office/powerpoint/2010/main" val="42736143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01682"/>
            <a:ext cx="8229600" cy="1143000"/>
          </a:xfrm>
        </p:spPr>
        <p:txBody>
          <a:bodyPr/>
          <a:lstStyle/>
          <a:p>
            <a:r>
              <a:rPr kumimoji="1" lang="en-US" altLang="zh-CN" dirty="0"/>
              <a:t>Validation</a:t>
            </a:r>
            <a:endParaRPr kumimoji="1" lang="zh-CN" altLang="en-US" dirty="0"/>
          </a:p>
        </p:txBody>
      </p:sp>
      <p:sp>
        <p:nvSpPr>
          <p:cNvPr id="3" name="内容占位符 2"/>
          <p:cNvSpPr>
            <a:spLocks noGrp="1"/>
          </p:cNvSpPr>
          <p:nvPr>
            <p:ph idx="1"/>
          </p:nvPr>
        </p:nvSpPr>
        <p:spPr>
          <a:xfrm>
            <a:off x="457200" y="784840"/>
            <a:ext cx="8229600" cy="4525963"/>
          </a:xfrm>
        </p:spPr>
        <p:txBody>
          <a:bodyPr/>
          <a:lstStyle/>
          <a:p>
            <a:r>
              <a:rPr kumimoji="1" lang="en-US" altLang="zh-CN" dirty="0"/>
              <a:t>Kenneth H. Keller Hall</a:t>
            </a:r>
            <a:endParaRPr kumimoji="1" lang="zh-CN" altLang="en-US" dirty="0"/>
          </a:p>
          <a:p>
            <a:endParaRPr kumimoji="1" lang="zh-CN" altLang="en-US" dirty="0"/>
          </a:p>
        </p:txBody>
      </p:sp>
      <p:pic>
        <p:nvPicPr>
          <p:cNvPr id="4" name="图片 3"/>
          <p:cNvPicPr>
            <a:picLocks noChangeAspect="1"/>
          </p:cNvPicPr>
          <p:nvPr/>
        </p:nvPicPr>
        <p:blipFill>
          <a:blip r:embed="rId2"/>
          <a:stretch>
            <a:fillRect/>
          </a:stretch>
        </p:blipFill>
        <p:spPr>
          <a:xfrm>
            <a:off x="344909" y="1442553"/>
            <a:ext cx="4044838" cy="2697643"/>
          </a:xfrm>
          <a:prstGeom prst="rect">
            <a:avLst/>
          </a:prstGeom>
        </p:spPr>
      </p:pic>
      <p:pic>
        <p:nvPicPr>
          <p:cNvPr id="5" name="图片 4"/>
          <p:cNvPicPr>
            <a:picLocks noChangeAspect="1"/>
          </p:cNvPicPr>
          <p:nvPr/>
        </p:nvPicPr>
        <p:blipFill>
          <a:blip r:embed="rId3"/>
          <a:stretch>
            <a:fillRect/>
          </a:stretch>
        </p:blipFill>
        <p:spPr>
          <a:xfrm>
            <a:off x="344909" y="4243719"/>
            <a:ext cx="4044838" cy="2683629"/>
          </a:xfrm>
          <a:prstGeom prst="rect">
            <a:avLst/>
          </a:prstGeom>
        </p:spPr>
      </p:pic>
      <p:pic>
        <p:nvPicPr>
          <p:cNvPr id="6" name="图片 5"/>
          <p:cNvPicPr>
            <a:picLocks noChangeAspect="1"/>
          </p:cNvPicPr>
          <p:nvPr/>
        </p:nvPicPr>
        <p:blipFill>
          <a:blip r:embed="rId4"/>
          <a:stretch>
            <a:fillRect/>
          </a:stretch>
        </p:blipFill>
        <p:spPr>
          <a:xfrm>
            <a:off x="4596382" y="1442553"/>
            <a:ext cx="4090418" cy="2731901"/>
          </a:xfrm>
          <a:prstGeom prst="rect">
            <a:avLst/>
          </a:prstGeom>
        </p:spPr>
      </p:pic>
      <p:sp>
        <p:nvSpPr>
          <p:cNvPr id="7" name="文本框 6"/>
          <p:cNvSpPr txBox="1"/>
          <p:nvPr/>
        </p:nvSpPr>
        <p:spPr>
          <a:xfrm>
            <a:off x="4596381" y="4276218"/>
            <a:ext cx="4230145" cy="2585323"/>
          </a:xfrm>
          <a:prstGeom prst="rect">
            <a:avLst/>
          </a:prstGeom>
          <a:noFill/>
        </p:spPr>
        <p:txBody>
          <a:bodyPr wrap="square" rtlCol="0">
            <a:spAutoFit/>
          </a:bodyPr>
          <a:lstStyle/>
          <a:p>
            <a:pPr marL="285750" indent="-285750">
              <a:buFont typeface="Symbol" charset="2"/>
              <a:buChar char="-"/>
            </a:pPr>
            <a:r>
              <a:rPr kumimoji="1" lang="en-US" altLang="zh-CN" dirty="0" smtClean="0"/>
              <a:t>User moved to three different locations inside of the building</a:t>
            </a:r>
          </a:p>
          <a:p>
            <a:pPr marL="742950" lvl="1" indent="-285750">
              <a:buFont typeface="Arial"/>
              <a:buChar char="•"/>
            </a:pPr>
            <a:r>
              <a:rPr kumimoji="1" lang="en-US" altLang="zh-CN" dirty="0" smtClean="0"/>
              <a:t>Top left: computer lab</a:t>
            </a:r>
          </a:p>
          <a:p>
            <a:pPr marL="742950" lvl="1" indent="-285750">
              <a:buFont typeface="Arial"/>
              <a:buChar char="•"/>
            </a:pPr>
            <a:r>
              <a:rPr kumimoji="1" lang="en-US" altLang="zh-CN" dirty="0" smtClean="0"/>
              <a:t>Top right: 	KH 3-230</a:t>
            </a:r>
          </a:p>
          <a:p>
            <a:pPr marL="742950" lvl="1" indent="-285750">
              <a:buFont typeface="Arial"/>
              <a:buChar char="•"/>
            </a:pPr>
            <a:r>
              <a:rPr kumimoji="1" lang="en-US" altLang="zh-CN" dirty="0" smtClean="0"/>
              <a:t>Bottom left: grand lounge</a:t>
            </a:r>
          </a:p>
          <a:p>
            <a:pPr marL="285750" indent="-285750">
              <a:buFont typeface="Symbol" charset="2"/>
              <a:buChar char="-"/>
            </a:pPr>
            <a:r>
              <a:rPr kumimoji="1" lang="en-US" altLang="zh-CN" dirty="0" smtClean="0"/>
              <a:t>Geo-location authentication failed</a:t>
            </a:r>
          </a:p>
          <a:p>
            <a:pPr marL="742950" lvl="1" indent="-285750">
              <a:buFont typeface="Arial"/>
              <a:buChar char="•"/>
            </a:pPr>
            <a:r>
              <a:rPr kumimoji="1" lang="en-US" altLang="zh-CN" dirty="0" smtClean="0"/>
              <a:t>Alter window popup </a:t>
            </a:r>
          </a:p>
          <a:p>
            <a:pPr marL="285750" indent="-285750">
              <a:buFont typeface="Symbol" charset="2"/>
              <a:buChar char="-"/>
            </a:pPr>
            <a:r>
              <a:rPr kumimoji="1" lang="en-US" altLang="zh-CN" dirty="0" smtClean="0"/>
              <a:t>Geo-location authentication success</a:t>
            </a:r>
          </a:p>
          <a:p>
            <a:pPr marL="742950" lvl="1" indent="-285750">
              <a:buFont typeface="Arial"/>
              <a:buChar char="•"/>
            </a:pPr>
            <a:r>
              <a:rPr kumimoji="1" lang="en-US" altLang="zh-CN" dirty="0"/>
              <a:t> Forward to the demo </a:t>
            </a:r>
            <a:r>
              <a:rPr kumimoji="1" lang="en-US" altLang="zh-CN" dirty="0" smtClean="0"/>
              <a:t>website</a:t>
            </a:r>
            <a:endParaRPr kumimoji="1" lang="zh-CN" altLang="en-US" dirty="0"/>
          </a:p>
        </p:txBody>
      </p:sp>
      <p:pic>
        <p:nvPicPr>
          <p:cNvPr id="8" name="图片 7"/>
          <p:cNvPicPr>
            <a:picLocks noChangeAspect="1"/>
          </p:cNvPicPr>
          <p:nvPr/>
        </p:nvPicPr>
        <p:blipFill>
          <a:blip r:embed="rId5"/>
          <a:stretch>
            <a:fillRect/>
          </a:stretch>
        </p:blipFill>
        <p:spPr>
          <a:xfrm>
            <a:off x="3018351" y="2866661"/>
            <a:ext cx="3156061" cy="113587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286601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Overview</a:t>
            </a:r>
            <a:endParaRPr kumimoji="1" lang="zh-CN" altLang="en-US" dirty="0"/>
          </a:p>
        </p:txBody>
      </p:sp>
      <p:sp>
        <p:nvSpPr>
          <p:cNvPr id="4" name="Content Placeholder 2"/>
          <p:cNvSpPr>
            <a:spLocks noGrp="1"/>
          </p:cNvSpPr>
          <p:nvPr>
            <p:ph idx="1"/>
          </p:nvPr>
        </p:nvSpPr>
        <p:spPr/>
        <p:txBody>
          <a:bodyPr>
            <a:normAutofit/>
          </a:bodyPr>
          <a:lstStyle/>
          <a:p>
            <a:pPr eaLnBrk="1" hangingPunct="1"/>
            <a:r>
              <a:rPr lang="en-US" altLang="zh-CN" sz="2600" dirty="0">
                <a:latin typeface="Arial" charset="0"/>
              </a:rPr>
              <a:t>Introduction</a:t>
            </a:r>
          </a:p>
          <a:p>
            <a:pPr eaLnBrk="1" hangingPunct="1"/>
            <a:r>
              <a:rPr lang="en-US" altLang="zh-CN" sz="2600" dirty="0">
                <a:latin typeface="Arial" charset="0"/>
              </a:rPr>
              <a:t>Problem Motivation</a:t>
            </a:r>
          </a:p>
          <a:p>
            <a:pPr eaLnBrk="1" hangingPunct="1"/>
            <a:r>
              <a:rPr lang="en-US" altLang="zh-CN" sz="2600" dirty="0">
                <a:latin typeface="Arial" charset="0"/>
              </a:rPr>
              <a:t>Problem Statement</a:t>
            </a:r>
          </a:p>
          <a:p>
            <a:pPr eaLnBrk="1" hangingPunct="1"/>
            <a:r>
              <a:rPr lang="en-US" altLang="zh-CN" sz="2600" dirty="0" smtClean="0">
                <a:latin typeface="Arial" charset="0"/>
              </a:rPr>
              <a:t>Challenges</a:t>
            </a:r>
          </a:p>
          <a:p>
            <a:pPr eaLnBrk="1" hangingPunct="1"/>
            <a:r>
              <a:rPr lang="en-US" altLang="zh-CN" sz="2600" dirty="0" smtClean="0">
                <a:latin typeface="Arial" charset="0"/>
              </a:rPr>
              <a:t>Solutions</a:t>
            </a:r>
          </a:p>
          <a:p>
            <a:pPr eaLnBrk="1" hangingPunct="1"/>
            <a:r>
              <a:rPr lang="en-US" altLang="zh-CN" sz="2600" dirty="0" smtClean="0">
                <a:latin typeface="Arial" charset="0"/>
              </a:rPr>
              <a:t>Result</a:t>
            </a:r>
          </a:p>
          <a:p>
            <a:pPr eaLnBrk="1" hangingPunct="1"/>
            <a:r>
              <a:rPr lang="en-US" altLang="zh-CN" sz="2600" dirty="0" smtClean="0">
                <a:latin typeface="Arial" charset="0"/>
              </a:rPr>
              <a:t>Related </a:t>
            </a:r>
            <a:r>
              <a:rPr lang="en-US" altLang="zh-CN" sz="2600" dirty="0">
                <a:latin typeface="Arial" charset="0"/>
              </a:rPr>
              <a:t>Work </a:t>
            </a:r>
          </a:p>
          <a:p>
            <a:pPr eaLnBrk="1" hangingPunct="1"/>
            <a:r>
              <a:rPr lang="en-US" altLang="zh-CN" sz="2600" dirty="0" smtClean="0">
                <a:latin typeface="Arial" charset="0"/>
              </a:rPr>
              <a:t>Validation</a:t>
            </a:r>
          </a:p>
          <a:p>
            <a:pPr eaLnBrk="1" hangingPunct="1"/>
            <a:r>
              <a:rPr lang="en-US" altLang="zh-CN" sz="2600" dirty="0" smtClean="0">
                <a:latin typeface="Arial" charset="0"/>
              </a:rPr>
              <a:t>Revision</a:t>
            </a:r>
            <a:endParaRPr lang="en-US" altLang="zh-CN" sz="2600" dirty="0">
              <a:latin typeface="Arial" charset="0"/>
            </a:endParaRPr>
          </a:p>
          <a:p>
            <a:pPr eaLnBrk="1" hangingPunct="1"/>
            <a:r>
              <a:rPr lang="en-US" altLang="zh-CN" sz="2600" dirty="0" smtClean="0">
                <a:latin typeface="Arial" charset="0"/>
              </a:rPr>
              <a:t>Future </a:t>
            </a:r>
            <a:r>
              <a:rPr lang="en-US" altLang="zh-CN" sz="2600" dirty="0">
                <a:latin typeface="Arial" charset="0"/>
              </a:rPr>
              <a:t>work</a:t>
            </a:r>
          </a:p>
        </p:txBody>
      </p:sp>
    </p:spTree>
    <p:extLst>
      <p:ext uri="{BB962C8B-B14F-4D97-AF65-F5344CB8AC3E}">
        <p14:creationId xmlns:p14="http://schemas.microsoft.com/office/powerpoint/2010/main" val="167029423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Validation</a:t>
            </a:r>
            <a:endParaRPr kumimoji="1" lang="zh-CN" altLang="en-US" dirty="0"/>
          </a:p>
        </p:txBody>
      </p:sp>
      <p:sp>
        <p:nvSpPr>
          <p:cNvPr id="3" name="内容占位符 2"/>
          <p:cNvSpPr>
            <a:spLocks noGrp="1"/>
          </p:cNvSpPr>
          <p:nvPr>
            <p:ph idx="1"/>
          </p:nvPr>
        </p:nvSpPr>
        <p:spPr/>
        <p:txBody>
          <a:bodyPr/>
          <a:lstStyle/>
          <a:p>
            <a:r>
              <a:rPr kumimoji="1" lang="en-US" altLang="zh-CN" dirty="0"/>
              <a:t>Kenneth H. Keller Hall</a:t>
            </a:r>
            <a:endParaRPr kumimoji="1" lang="zh-CN" altLang="en-US" dirty="0"/>
          </a:p>
          <a:p>
            <a:endParaRPr kumimoji="1" lang="zh-CN" altLang="en-US" dirty="0"/>
          </a:p>
        </p:txBody>
      </p:sp>
      <p:pic>
        <p:nvPicPr>
          <p:cNvPr id="8" name="图片 7"/>
          <p:cNvPicPr>
            <a:picLocks noChangeAspect="1"/>
          </p:cNvPicPr>
          <p:nvPr/>
        </p:nvPicPr>
        <p:blipFill>
          <a:blip r:embed="rId2"/>
          <a:stretch>
            <a:fillRect/>
          </a:stretch>
        </p:blipFill>
        <p:spPr>
          <a:xfrm>
            <a:off x="972234" y="2320626"/>
            <a:ext cx="2762643" cy="4130974"/>
          </a:xfrm>
          <a:prstGeom prst="rect">
            <a:avLst/>
          </a:prstGeom>
        </p:spPr>
      </p:pic>
      <p:sp>
        <p:nvSpPr>
          <p:cNvPr id="10" name="文本框 9"/>
          <p:cNvSpPr txBox="1"/>
          <p:nvPr/>
        </p:nvSpPr>
        <p:spPr>
          <a:xfrm>
            <a:off x="4456655" y="2320626"/>
            <a:ext cx="4230145" cy="1200329"/>
          </a:xfrm>
          <a:prstGeom prst="rect">
            <a:avLst/>
          </a:prstGeom>
          <a:noFill/>
        </p:spPr>
        <p:txBody>
          <a:bodyPr wrap="square" rtlCol="0">
            <a:spAutoFit/>
          </a:bodyPr>
          <a:lstStyle/>
          <a:p>
            <a:pPr marL="285750" indent="-285750">
              <a:buFont typeface="Symbol" charset="2"/>
              <a:buChar char="-"/>
            </a:pPr>
            <a:r>
              <a:rPr kumimoji="1" lang="en-US" altLang="zh-CN" dirty="0" smtClean="0"/>
              <a:t>Cellphone GPS</a:t>
            </a:r>
          </a:p>
          <a:p>
            <a:pPr marL="285750" indent="-285750">
              <a:buFont typeface="Symbol" charset="2"/>
              <a:buChar char="-"/>
            </a:pPr>
            <a:r>
              <a:rPr kumimoji="1" lang="en-US" altLang="zh-CN" dirty="0" smtClean="0"/>
              <a:t>User’s location: KHKH 3-125</a:t>
            </a:r>
          </a:p>
          <a:p>
            <a:pPr marL="285750" indent="-285750">
              <a:buFont typeface="Symbol" charset="2"/>
              <a:buChar char="-"/>
            </a:pPr>
            <a:r>
              <a:rPr kumimoji="1" lang="en-US" altLang="zh-CN" dirty="0" smtClean="0"/>
              <a:t>Geo-location authentication success most of time</a:t>
            </a:r>
          </a:p>
        </p:txBody>
      </p:sp>
    </p:spTree>
    <p:extLst>
      <p:ext uri="{BB962C8B-B14F-4D97-AF65-F5344CB8AC3E}">
        <p14:creationId xmlns:p14="http://schemas.microsoft.com/office/powerpoint/2010/main" val="325844025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Revision(suggestions from group 8)</a:t>
            </a:r>
            <a:endParaRPr kumimoji="1" lang="zh-CN" altLang="en-US" dirty="0"/>
          </a:p>
        </p:txBody>
      </p:sp>
      <p:sp>
        <p:nvSpPr>
          <p:cNvPr id="3" name="内容占位符 2"/>
          <p:cNvSpPr>
            <a:spLocks noGrp="1"/>
          </p:cNvSpPr>
          <p:nvPr>
            <p:ph idx="1"/>
          </p:nvPr>
        </p:nvSpPr>
        <p:spPr/>
        <p:txBody>
          <a:bodyPr/>
          <a:lstStyle/>
          <a:p>
            <a:r>
              <a:rPr kumimoji="1" lang="en-US" altLang="zh-CN" dirty="0" smtClean="0"/>
              <a:t>User specified a point with certain radius</a:t>
            </a:r>
          </a:p>
          <a:p>
            <a:pPr lvl="1">
              <a:buFont typeface="Symbol" charset="2"/>
              <a:buChar char="-"/>
            </a:pPr>
            <a:r>
              <a:rPr kumimoji="1" lang="en-US" altLang="zh-CN" dirty="0" smtClean="0"/>
              <a:t>Due to the inaccurate of Geo-location</a:t>
            </a:r>
          </a:p>
          <a:p>
            <a:pPr lvl="1">
              <a:buFont typeface="Symbol" charset="2"/>
              <a:buChar char="-"/>
            </a:pPr>
            <a:r>
              <a:rPr kumimoji="1" lang="en-US" altLang="zh-CN" dirty="0" smtClean="0"/>
              <a:t>Change the idea of the authenticated area from a building to a circle area</a:t>
            </a:r>
          </a:p>
          <a:p>
            <a:pPr lvl="1">
              <a:buFont typeface="Symbol" charset="2"/>
              <a:buChar char="-"/>
            </a:pPr>
            <a:r>
              <a:rPr kumimoji="1" lang="en-US" altLang="zh-CN" dirty="0" smtClean="0"/>
              <a:t>This update will give user more freedom to specify their favorite locations</a:t>
            </a:r>
          </a:p>
          <a:p>
            <a:pPr lvl="1">
              <a:buFont typeface="Symbol" charset="2"/>
              <a:buChar char="-"/>
            </a:pPr>
            <a:r>
              <a:rPr kumimoji="1" lang="en-US" altLang="zh-CN" dirty="0" smtClean="0"/>
              <a:t>No more need KML file</a:t>
            </a:r>
            <a:endParaRPr kumimoji="1" lang="zh-CN" altLang="en-US" dirty="0"/>
          </a:p>
        </p:txBody>
      </p:sp>
      <p:pic>
        <p:nvPicPr>
          <p:cNvPr id="4" name="图片 3"/>
          <p:cNvPicPr>
            <a:picLocks noChangeAspect="1"/>
          </p:cNvPicPr>
          <p:nvPr/>
        </p:nvPicPr>
        <p:blipFill>
          <a:blip r:embed="rId2"/>
          <a:stretch>
            <a:fillRect/>
          </a:stretch>
        </p:blipFill>
        <p:spPr>
          <a:xfrm>
            <a:off x="4117489" y="3584170"/>
            <a:ext cx="3202390" cy="3273830"/>
          </a:xfrm>
          <a:prstGeom prst="rect">
            <a:avLst/>
          </a:prstGeom>
        </p:spPr>
      </p:pic>
    </p:spTree>
    <p:extLst>
      <p:ext uri="{BB962C8B-B14F-4D97-AF65-F5344CB8AC3E}">
        <p14:creationId xmlns:p14="http://schemas.microsoft.com/office/powerpoint/2010/main" val="1255659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Revision(suggestions from group 8)</a:t>
            </a:r>
            <a:endParaRPr kumimoji="1" lang="zh-CN" altLang="en-US" dirty="0"/>
          </a:p>
        </p:txBody>
      </p:sp>
      <p:sp>
        <p:nvSpPr>
          <p:cNvPr id="3" name="内容占位符 2"/>
          <p:cNvSpPr>
            <a:spLocks noGrp="1"/>
          </p:cNvSpPr>
          <p:nvPr>
            <p:ph idx="1"/>
          </p:nvPr>
        </p:nvSpPr>
        <p:spPr/>
        <p:txBody>
          <a:bodyPr/>
          <a:lstStyle/>
          <a:p>
            <a:r>
              <a:rPr kumimoji="1" lang="en-US" altLang="zh-CN" dirty="0" smtClean="0"/>
              <a:t>IP address lookup</a:t>
            </a:r>
          </a:p>
          <a:p>
            <a:pPr lvl="1"/>
            <a:r>
              <a:rPr kumimoji="1" lang="en-US" altLang="zh-CN" dirty="0" smtClean="0"/>
              <a:t>In order to prevent the fake location login</a:t>
            </a:r>
          </a:p>
          <a:p>
            <a:pPr lvl="1"/>
            <a:r>
              <a:rPr kumimoji="1" lang="en-US" altLang="zh-CN" dirty="0" smtClean="0"/>
              <a:t>IP address lookup could enhance the security of authentication process</a:t>
            </a:r>
          </a:p>
          <a:p>
            <a:pPr lvl="1"/>
            <a:r>
              <a:rPr kumimoji="1" lang="en-US" altLang="zh-CN" dirty="0" smtClean="0"/>
              <a:t>Depend on the security requirements, use MAC address lookup could be more safe than IP address lookup</a:t>
            </a:r>
          </a:p>
        </p:txBody>
      </p:sp>
    </p:spTree>
    <p:extLst>
      <p:ext uri="{BB962C8B-B14F-4D97-AF65-F5344CB8AC3E}">
        <p14:creationId xmlns:p14="http://schemas.microsoft.com/office/powerpoint/2010/main" val="29927956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Future Work</a:t>
            </a:r>
            <a:endParaRPr kumimoji="1" lang="zh-CN" altLang="en-US" dirty="0"/>
          </a:p>
        </p:txBody>
      </p:sp>
      <p:sp>
        <p:nvSpPr>
          <p:cNvPr id="3" name="内容占位符 2"/>
          <p:cNvSpPr>
            <a:spLocks noGrp="1"/>
          </p:cNvSpPr>
          <p:nvPr>
            <p:ph idx="1"/>
          </p:nvPr>
        </p:nvSpPr>
        <p:spPr/>
        <p:txBody>
          <a:bodyPr>
            <a:normAutofit/>
          </a:bodyPr>
          <a:lstStyle/>
          <a:p>
            <a:r>
              <a:rPr kumimoji="1" lang="en-US" altLang="zh-CN" dirty="0" smtClean="0"/>
              <a:t>Due to the Geo-location API not guarantee to return device’s actual location, the reliability of Geo-location authentication is not guaranteed.</a:t>
            </a:r>
          </a:p>
          <a:p>
            <a:r>
              <a:rPr kumimoji="1" lang="en-US" altLang="zh-CN" dirty="0" smtClean="0"/>
              <a:t>Build multiple location support for geo-location authentication.</a:t>
            </a:r>
          </a:p>
          <a:p>
            <a:r>
              <a:rPr kumimoji="1" lang="en-US" altLang="zh-CN" dirty="0" smtClean="0"/>
              <a:t>Welcome to folks me </a:t>
            </a:r>
            <a:r>
              <a:rPr kumimoji="1" lang="en-US" altLang="zh-CN" dirty="0"/>
              <a:t>on </a:t>
            </a:r>
            <a:r>
              <a:rPr kumimoji="1" lang="en-US" altLang="zh-CN" dirty="0" err="1" smtClean="0"/>
              <a:t>GitHub</a:t>
            </a:r>
            <a:r>
              <a:rPr kumimoji="1" lang="en-US" altLang="zh-CN" dirty="0" smtClean="0"/>
              <a:t> </a:t>
            </a:r>
          </a:p>
          <a:p>
            <a:pPr marL="0" indent="0">
              <a:buNone/>
            </a:pPr>
            <a:r>
              <a:rPr kumimoji="1" lang="en-US" altLang="zh-CN" sz="2000" dirty="0"/>
              <a:t> </a:t>
            </a:r>
            <a:r>
              <a:rPr kumimoji="1" lang="en-US" altLang="zh-CN" sz="2000" dirty="0" smtClean="0"/>
              <a:t>      </a:t>
            </a:r>
            <a:r>
              <a:rPr kumimoji="1" lang="en-US" altLang="zh-CN" sz="2000" dirty="0" err="1" smtClean="0"/>
              <a:t>git</a:t>
            </a:r>
            <a:r>
              <a:rPr kumimoji="1" lang="en-US" altLang="zh-CN" sz="2000" dirty="0"/>
              <a:t>://</a:t>
            </a:r>
            <a:r>
              <a:rPr kumimoji="1" lang="en-US" altLang="zh-CN" sz="2000" dirty="0" err="1"/>
              <a:t>github.com</a:t>
            </a:r>
            <a:r>
              <a:rPr kumimoji="1" lang="en-US" altLang="zh-CN" sz="2000" dirty="0"/>
              <a:t>/fanzhang312/</a:t>
            </a:r>
            <a:r>
              <a:rPr kumimoji="1" lang="en-US" altLang="zh-CN" sz="2000" dirty="0" err="1"/>
              <a:t>FetchTwitterFeeds_Tweepy.git</a:t>
            </a:r>
            <a:endParaRPr kumimoji="1" lang="zh-CN" altLang="en-US" sz="2000" dirty="0"/>
          </a:p>
        </p:txBody>
      </p:sp>
    </p:spTree>
    <p:extLst>
      <p:ext uri="{BB962C8B-B14F-4D97-AF65-F5344CB8AC3E}">
        <p14:creationId xmlns:p14="http://schemas.microsoft.com/office/powerpoint/2010/main" val="984612551"/>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5166963" y="2794562"/>
            <a:ext cx="3977037" cy="3977037"/>
          </a:xfrm>
          <a:prstGeom prst="rect">
            <a:avLst/>
          </a:prstGeom>
        </p:spPr>
      </p:pic>
      <p:sp>
        <p:nvSpPr>
          <p:cNvPr id="2" name="标题 1"/>
          <p:cNvSpPr>
            <a:spLocks noGrp="1"/>
          </p:cNvSpPr>
          <p:nvPr>
            <p:ph type="title"/>
          </p:nvPr>
        </p:nvSpPr>
        <p:spPr>
          <a:xfrm>
            <a:off x="457200" y="2055520"/>
            <a:ext cx="8229600" cy="1852138"/>
          </a:xfrm>
        </p:spPr>
        <p:txBody>
          <a:bodyPr>
            <a:normAutofit/>
          </a:bodyPr>
          <a:lstStyle/>
          <a:p>
            <a:r>
              <a:rPr kumimoji="1" lang="en-US" altLang="zh-CN" dirty="0" smtClean="0"/>
              <a:t>Thanks</a:t>
            </a:r>
            <a:br>
              <a:rPr kumimoji="1" lang="en-US" altLang="zh-CN" dirty="0" smtClean="0"/>
            </a:br>
            <a:r>
              <a:rPr kumimoji="1" lang="en-US" altLang="zh-CN" dirty="0" smtClean="0"/>
              <a:t>Any questions?</a:t>
            </a:r>
            <a:endParaRPr kumimoji="1" lang="zh-CN" altLang="en-US" dirty="0"/>
          </a:p>
        </p:txBody>
      </p:sp>
    </p:spTree>
    <p:extLst>
      <p:ext uri="{BB962C8B-B14F-4D97-AF65-F5344CB8AC3E}">
        <p14:creationId xmlns:p14="http://schemas.microsoft.com/office/powerpoint/2010/main" val="294338273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Introduction</a:t>
            </a:r>
            <a:endParaRPr kumimoji="1" lang="zh-CN" altLang="en-US" dirty="0"/>
          </a:p>
        </p:txBody>
      </p:sp>
      <p:sp>
        <p:nvSpPr>
          <p:cNvPr id="3" name="内容占位符 2"/>
          <p:cNvSpPr>
            <a:spLocks noGrp="1"/>
          </p:cNvSpPr>
          <p:nvPr>
            <p:ph idx="1"/>
          </p:nvPr>
        </p:nvSpPr>
        <p:spPr/>
        <p:txBody>
          <a:bodyPr/>
          <a:lstStyle/>
          <a:p>
            <a:r>
              <a:rPr kumimoji="1" lang="en-US" altLang="zh-CN" dirty="0" smtClean="0"/>
              <a:t>Geo-location will be used as a part of authentication scheme</a:t>
            </a:r>
          </a:p>
          <a:p>
            <a:pPr lvl="1"/>
            <a:r>
              <a:rPr kumimoji="1" lang="en-US" altLang="zh-CN" dirty="0" smtClean="0"/>
              <a:t>Geo-location + Password/Username</a:t>
            </a:r>
          </a:p>
          <a:p>
            <a:r>
              <a:rPr kumimoji="1" lang="en-US" altLang="zh-CN" dirty="0" smtClean="0"/>
              <a:t>Objective: Enhance network security</a:t>
            </a:r>
          </a:p>
          <a:p>
            <a:endParaRPr kumimoji="1" lang="zh-CN" altLang="en-US" dirty="0"/>
          </a:p>
        </p:txBody>
      </p:sp>
    </p:spTree>
    <p:extLst>
      <p:ext uri="{BB962C8B-B14F-4D97-AF65-F5344CB8AC3E}">
        <p14:creationId xmlns:p14="http://schemas.microsoft.com/office/powerpoint/2010/main" val="221808920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Problem Motivation</a:t>
            </a:r>
            <a:endParaRPr kumimoji="1" lang="zh-CN" altLang="en-US" dirty="0"/>
          </a:p>
        </p:txBody>
      </p:sp>
      <p:sp>
        <p:nvSpPr>
          <p:cNvPr id="3" name="内容占位符 2"/>
          <p:cNvSpPr>
            <a:spLocks noGrp="1"/>
          </p:cNvSpPr>
          <p:nvPr>
            <p:ph idx="1"/>
          </p:nvPr>
        </p:nvSpPr>
        <p:spPr/>
        <p:txBody>
          <a:bodyPr/>
          <a:lstStyle/>
          <a:p>
            <a:r>
              <a:rPr kumimoji="1" lang="en-US" altLang="zh-CN" dirty="0" smtClean="0"/>
              <a:t>Internet frauds</a:t>
            </a:r>
          </a:p>
          <a:p>
            <a:r>
              <a:rPr kumimoji="1" lang="en-US" altLang="zh-CN" dirty="0" smtClean="0"/>
              <a:t>Hacker attacks</a:t>
            </a:r>
          </a:p>
          <a:p>
            <a:pPr lvl="1"/>
            <a:r>
              <a:rPr kumimoji="1" lang="en-US" altLang="zh-CN" dirty="0" smtClean="0"/>
              <a:t>Password cracking</a:t>
            </a:r>
          </a:p>
          <a:p>
            <a:pPr lvl="1"/>
            <a:r>
              <a:rPr kumimoji="1" lang="en-US" altLang="zh-CN" dirty="0" smtClean="0"/>
              <a:t>Spoofing attack (Phishing)</a:t>
            </a:r>
          </a:p>
          <a:p>
            <a:r>
              <a:rPr kumimoji="1" lang="en-US" altLang="zh-CN" dirty="0" smtClean="0"/>
              <a:t>User authentication</a:t>
            </a:r>
          </a:p>
          <a:p>
            <a:pPr lvl="1"/>
            <a:r>
              <a:rPr kumimoji="1" lang="en-US" altLang="zh-CN" dirty="0" smtClean="0"/>
              <a:t>Username/Password</a:t>
            </a:r>
          </a:p>
          <a:p>
            <a:pPr lvl="1"/>
            <a:r>
              <a:rPr kumimoji="1" lang="en-US" altLang="zh-CN" dirty="0" smtClean="0"/>
              <a:t>Some websites may add other techniques</a:t>
            </a:r>
          </a:p>
          <a:p>
            <a:pPr marL="457200" lvl="1" indent="0">
              <a:buNone/>
            </a:pPr>
            <a:r>
              <a:rPr kumimoji="1" lang="en-US" altLang="zh-CN" dirty="0" smtClean="0"/>
              <a:t>(confirmation email, IP address, MAC address)</a:t>
            </a:r>
          </a:p>
        </p:txBody>
      </p:sp>
      <p:pic>
        <p:nvPicPr>
          <p:cNvPr id="6" name="图片 5"/>
          <p:cNvPicPr>
            <a:picLocks noChangeAspect="1"/>
          </p:cNvPicPr>
          <p:nvPr/>
        </p:nvPicPr>
        <p:blipFill>
          <a:blip r:embed="rId3"/>
          <a:stretch>
            <a:fillRect/>
          </a:stretch>
        </p:blipFill>
        <p:spPr>
          <a:xfrm>
            <a:off x="6373267" y="3616869"/>
            <a:ext cx="2770734" cy="2029745"/>
          </a:xfrm>
          <a:prstGeom prst="rect">
            <a:avLst/>
          </a:prstGeom>
        </p:spPr>
      </p:pic>
      <p:pic>
        <p:nvPicPr>
          <p:cNvPr id="4" name="图片 3"/>
          <p:cNvPicPr>
            <a:picLocks noChangeAspect="1"/>
          </p:cNvPicPr>
          <p:nvPr/>
        </p:nvPicPr>
        <p:blipFill>
          <a:blip r:embed="rId4"/>
          <a:stretch>
            <a:fillRect/>
          </a:stretch>
        </p:blipFill>
        <p:spPr>
          <a:xfrm>
            <a:off x="5430389" y="879231"/>
            <a:ext cx="3256411" cy="2442308"/>
          </a:xfrm>
          <a:prstGeom prst="rect">
            <a:avLst/>
          </a:prstGeom>
        </p:spPr>
      </p:pic>
    </p:spTree>
    <p:extLst>
      <p:ext uri="{BB962C8B-B14F-4D97-AF65-F5344CB8AC3E}">
        <p14:creationId xmlns:p14="http://schemas.microsoft.com/office/powerpoint/2010/main" val="369908410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Problem Motivation</a:t>
            </a:r>
            <a:endParaRPr kumimoji="1" lang="zh-CN" altLang="en-US" dirty="0"/>
          </a:p>
        </p:txBody>
      </p:sp>
      <p:sp>
        <p:nvSpPr>
          <p:cNvPr id="3" name="内容占位符 2"/>
          <p:cNvSpPr>
            <a:spLocks noGrp="1"/>
          </p:cNvSpPr>
          <p:nvPr>
            <p:ph idx="1"/>
          </p:nvPr>
        </p:nvSpPr>
        <p:spPr/>
        <p:txBody>
          <a:bodyPr/>
          <a:lstStyle/>
          <a:p>
            <a:r>
              <a:rPr kumimoji="1" lang="en-US" altLang="zh-CN" dirty="0" smtClean="0"/>
              <a:t>HTML 5: Geo-location</a:t>
            </a:r>
          </a:p>
          <a:p>
            <a:r>
              <a:rPr kumimoji="1" lang="en-US" altLang="zh-CN" dirty="0" smtClean="0"/>
              <a:t>Common sources of location information</a:t>
            </a:r>
          </a:p>
          <a:p>
            <a:pPr lvl="1"/>
            <a:r>
              <a:rPr kumimoji="1" lang="en-US" altLang="zh-CN" dirty="0" smtClean="0"/>
              <a:t>Global Positioning System (GPS)</a:t>
            </a:r>
          </a:p>
          <a:p>
            <a:pPr lvl="1"/>
            <a:r>
              <a:rPr kumimoji="1" lang="en-US" altLang="zh-CN" dirty="0" err="1" smtClean="0"/>
              <a:t>WiFi</a:t>
            </a:r>
            <a:r>
              <a:rPr kumimoji="1" lang="en-US" altLang="zh-CN" dirty="0" smtClean="0"/>
              <a:t> </a:t>
            </a:r>
          </a:p>
          <a:p>
            <a:pPr lvl="1"/>
            <a:r>
              <a:rPr kumimoji="1" lang="en-US" altLang="zh-CN" dirty="0" smtClean="0"/>
              <a:t>IP address</a:t>
            </a:r>
          </a:p>
          <a:p>
            <a:r>
              <a:rPr kumimoji="1" lang="en-US" altLang="zh-CN" dirty="0" smtClean="0"/>
              <a:t>Browser support</a:t>
            </a:r>
          </a:p>
          <a:p>
            <a:pPr marL="0" indent="0">
              <a:buNone/>
            </a:pPr>
            <a:endParaRPr kumimoji="1" lang="en-US" altLang="zh-CN" dirty="0" smtClean="0"/>
          </a:p>
        </p:txBody>
      </p:sp>
      <p:pic>
        <p:nvPicPr>
          <p:cNvPr id="5" name="图片 4"/>
          <p:cNvPicPr>
            <a:picLocks noChangeAspect="1"/>
          </p:cNvPicPr>
          <p:nvPr/>
        </p:nvPicPr>
        <p:blipFill>
          <a:blip r:embed="rId3"/>
          <a:stretch>
            <a:fillRect/>
          </a:stretch>
        </p:blipFill>
        <p:spPr>
          <a:xfrm>
            <a:off x="0" y="5032566"/>
            <a:ext cx="9144000" cy="1709040"/>
          </a:xfrm>
          <a:prstGeom prst="rect">
            <a:avLst/>
          </a:prstGeom>
        </p:spPr>
      </p:pic>
    </p:spTree>
    <p:extLst>
      <p:ext uri="{BB962C8B-B14F-4D97-AF65-F5344CB8AC3E}">
        <p14:creationId xmlns:p14="http://schemas.microsoft.com/office/powerpoint/2010/main" val="68206662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Related works</a:t>
            </a:r>
            <a:endParaRPr kumimoji="1" lang="zh-CN" altLang="en-US" dirty="0"/>
          </a:p>
        </p:txBody>
      </p:sp>
      <p:sp>
        <p:nvSpPr>
          <p:cNvPr id="3" name="内容占位符 2"/>
          <p:cNvSpPr>
            <a:spLocks noGrp="1"/>
          </p:cNvSpPr>
          <p:nvPr>
            <p:ph idx="1"/>
          </p:nvPr>
        </p:nvSpPr>
        <p:spPr>
          <a:xfrm>
            <a:off x="457200" y="1600200"/>
            <a:ext cx="8229600" cy="4876800"/>
          </a:xfrm>
        </p:spPr>
        <p:txBody>
          <a:bodyPr>
            <a:normAutofit/>
          </a:bodyPr>
          <a:lstStyle/>
          <a:p>
            <a:r>
              <a:rPr lang="en-US" altLang="zh-CN" dirty="0"/>
              <a:t>Localizing the Internet: Implications of and Challenges in Geo-locating Everything Digital </a:t>
            </a:r>
          </a:p>
          <a:p>
            <a:pPr lvl="1"/>
            <a:r>
              <a:rPr lang="en-US" altLang="zh-CN" dirty="0"/>
              <a:t>Michael R. Evans and </a:t>
            </a:r>
            <a:r>
              <a:rPr lang="en-US" altLang="zh-CN" dirty="0" err="1"/>
              <a:t>Chintan</a:t>
            </a:r>
            <a:r>
              <a:rPr lang="en-US" altLang="zh-CN" dirty="0"/>
              <a:t> Patel </a:t>
            </a:r>
          </a:p>
          <a:p>
            <a:pPr lvl="1"/>
            <a:r>
              <a:rPr lang="en-US" altLang="zh-CN" dirty="0"/>
              <a:t>University of Minnesota Computer Science and Engineering </a:t>
            </a:r>
            <a:endParaRPr lang="en-US" altLang="zh-CN" dirty="0" smtClean="0"/>
          </a:p>
          <a:p>
            <a:pPr marL="400050" lvl="1" indent="0">
              <a:buNone/>
            </a:pPr>
            <a:r>
              <a:rPr lang="en-US" altLang="zh-CN" sz="2200" dirty="0" smtClean="0"/>
              <a:t>“Technology </a:t>
            </a:r>
            <a:r>
              <a:rPr lang="en-US" altLang="zh-CN" sz="2200" dirty="0"/>
              <a:t>that allowed for universal authentication and location-determination services for permitted parties would allow a person to </a:t>
            </a:r>
            <a:r>
              <a:rPr lang="en-US" altLang="zh-CN" sz="2200" i="1" u="sng" dirty="0"/>
              <a:t>restrict online banking access to their own homes</a:t>
            </a:r>
            <a:r>
              <a:rPr lang="en-US" altLang="zh-CN" sz="2200" dirty="0"/>
              <a:t>, or a government entity to require that </a:t>
            </a:r>
            <a:r>
              <a:rPr lang="en-US" altLang="zh-CN" sz="2200" i="1" u="sng" dirty="0"/>
              <a:t>classified information be accessed within pre-determined spatial boundaries</a:t>
            </a:r>
            <a:r>
              <a:rPr lang="en-US" altLang="zh-CN" sz="2200" dirty="0"/>
              <a:t>. </a:t>
            </a:r>
            <a:r>
              <a:rPr lang="en-US" altLang="zh-CN" sz="2200" dirty="0" smtClean="0"/>
              <a:t>“</a:t>
            </a:r>
            <a:endParaRPr lang="en-US" altLang="zh-CN" sz="2200" dirty="0"/>
          </a:p>
          <a:p>
            <a:endParaRPr lang="en-US" altLang="zh-CN" dirty="0"/>
          </a:p>
        </p:txBody>
      </p:sp>
    </p:spTree>
    <p:extLst>
      <p:ext uri="{BB962C8B-B14F-4D97-AF65-F5344CB8AC3E}">
        <p14:creationId xmlns:p14="http://schemas.microsoft.com/office/powerpoint/2010/main" val="107246878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Related works</a:t>
            </a:r>
            <a:endParaRPr kumimoji="1" lang="zh-CN" altLang="en-US" dirty="0"/>
          </a:p>
        </p:txBody>
      </p:sp>
      <p:pic>
        <p:nvPicPr>
          <p:cNvPr id="9" name="图片 8"/>
          <p:cNvPicPr>
            <a:picLocks noChangeAspect="1"/>
          </p:cNvPicPr>
          <p:nvPr/>
        </p:nvPicPr>
        <p:blipFill>
          <a:blip r:embed="rId3"/>
          <a:stretch>
            <a:fillRect/>
          </a:stretch>
        </p:blipFill>
        <p:spPr>
          <a:xfrm>
            <a:off x="0" y="0"/>
            <a:ext cx="9144000" cy="6858000"/>
          </a:xfrm>
          <a:prstGeom prst="rect">
            <a:avLst/>
          </a:prstGeom>
        </p:spPr>
      </p:pic>
      <p:sp>
        <p:nvSpPr>
          <p:cNvPr id="12" name="文本框 11"/>
          <p:cNvSpPr txBox="1"/>
          <p:nvPr/>
        </p:nvSpPr>
        <p:spPr>
          <a:xfrm>
            <a:off x="386634" y="3668574"/>
            <a:ext cx="2647644" cy="646331"/>
          </a:xfrm>
          <a:prstGeom prst="rect">
            <a:avLst/>
          </a:prstGeom>
          <a:noFill/>
        </p:spPr>
        <p:txBody>
          <a:bodyPr wrap="square" rtlCol="0">
            <a:spAutoFit/>
          </a:bodyPr>
          <a:lstStyle/>
          <a:p>
            <a:r>
              <a:rPr kumimoji="1" lang="en-US" altLang="zh-CN" dirty="0" smtClean="0"/>
              <a:t>Our project presents Implementation details</a:t>
            </a:r>
            <a:endParaRPr kumimoji="1" lang="zh-CN" altLang="en-US" dirty="0"/>
          </a:p>
        </p:txBody>
      </p:sp>
      <p:sp>
        <p:nvSpPr>
          <p:cNvPr id="10" name="矩形 9"/>
          <p:cNvSpPr/>
          <p:nvPr/>
        </p:nvSpPr>
        <p:spPr>
          <a:xfrm>
            <a:off x="0" y="3055683"/>
            <a:ext cx="9144000" cy="3789741"/>
          </a:xfrm>
          <a:prstGeom prst="rect">
            <a:avLst/>
          </a:prstGeom>
          <a:solidFill>
            <a:srgbClr val="D8D8D8"/>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1" name="文本框 10"/>
          <p:cNvSpPr txBox="1"/>
          <p:nvPr/>
        </p:nvSpPr>
        <p:spPr>
          <a:xfrm>
            <a:off x="282259" y="274638"/>
            <a:ext cx="2093417" cy="1200329"/>
          </a:xfrm>
          <a:prstGeom prst="rect">
            <a:avLst/>
          </a:prstGeom>
          <a:noFill/>
        </p:spPr>
        <p:txBody>
          <a:bodyPr wrap="square" rtlCol="0">
            <a:spAutoFit/>
          </a:bodyPr>
          <a:lstStyle/>
          <a:p>
            <a:r>
              <a:rPr kumimoji="1" lang="en-US" altLang="zh-CN" dirty="0" smtClean="0"/>
              <a:t>Main limitation: Only conceptual knowledge, NO implementation</a:t>
            </a:r>
            <a:endParaRPr kumimoji="1" lang="zh-CN" altLang="en-US" dirty="0"/>
          </a:p>
        </p:txBody>
      </p:sp>
    </p:spTree>
    <p:extLst>
      <p:ext uri="{BB962C8B-B14F-4D97-AF65-F5344CB8AC3E}">
        <p14:creationId xmlns:p14="http://schemas.microsoft.com/office/powerpoint/2010/main" val="14050733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1" nodeType="clickEffect">
                                  <p:stCondLst>
                                    <p:cond delay="0"/>
                                  </p:stCondLst>
                                  <p:childTnLst>
                                    <p:animEffect transition="out" filter="dissolv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Problem </a:t>
            </a:r>
            <a:r>
              <a:rPr kumimoji="1" lang="en-US" altLang="zh-CN" dirty="0" smtClean="0"/>
              <a:t>Statement</a:t>
            </a:r>
            <a:endParaRPr kumimoji="1" lang="zh-CN" altLang="en-US" dirty="0"/>
          </a:p>
        </p:txBody>
      </p:sp>
      <p:sp>
        <p:nvSpPr>
          <p:cNvPr id="3" name="内容占位符 2"/>
          <p:cNvSpPr>
            <a:spLocks noGrp="1"/>
          </p:cNvSpPr>
          <p:nvPr>
            <p:ph idx="1"/>
          </p:nvPr>
        </p:nvSpPr>
        <p:spPr/>
        <p:txBody>
          <a:bodyPr/>
          <a:lstStyle/>
          <a:p>
            <a:r>
              <a:rPr kumimoji="1" lang="en-US" altLang="zh-CN" dirty="0" smtClean="0"/>
              <a:t>Normal User Authentication</a:t>
            </a:r>
          </a:p>
          <a:p>
            <a:pPr marL="0" indent="0">
              <a:buNone/>
            </a:pPr>
            <a:endParaRPr kumimoji="1" lang="zh-CN" altLang="en-US" dirty="0"/>
          </a:p>
        </p:txBody>
      </p:sp>
      <p:pic>
        <p:nvPicPr>
          <p:cNvPr id="4" name="图片 3"/>
          <p:cNvPicPr>
            <a:picLocks noChangeAspect="1"/>
          </p:cNvPicPr>
          <p:nvPr/>
        </p:nvPicPr>
        <p:blipFill>
          <a:blip r:embed="rId3"/>
          <a:stretch>
            <a:fillRect/>
          </a:stretch>
        </p:blipFill>
        <p:spPr>
          <a:xfrm>
            <a:off x="661868" y="2299609"/>
            <a:ext cx="8024932" cy="4343469"/>
          </a:xfrm>
          <a:prstGeom prst="rect">
            <a:avLst/>
          </a:prstGeom>
        </p:spPr>
      </p:pic>
    </p:spTree>
    <p:extLst>
      <p:ext uri="{BB962C8B-B14F-4D97-AF65-F5344CB8AC3E}">
        <p14:creationId xmlns:p14="http://schemas.microsoft.com/office/powerpoint/2010/main" val="114766162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Problem statement</a:t>
            </a:r>
            <a:endParaRPr kumimoji="1" lang="zh-CN" altLang="en-US" dirty="0"/>
          </a:p>
        </p:txBody>
      </p:sp>
      <p:sp>
        <p:nvSpPr>
          <p:cNvPr id="3" name="内容占位符 2"/>
          <p:cNvSpPr>
            <a:spLocks noGrp="1"/>
          </p:cNvSpPr>
          <p:nvPr>
            <p:ph idx="1"/>
          </p:nvPr>
        </p:nvSpPr>
        <p:spPr/>
        <p:txBody>
          <a:bodyPr/>
          <a:lstStyle/>
          <a:p>
            <a:r>
              <a:rPr kumimoji="1" lang="en-US" altLang="zh-CN" dirty="0" smtClean="0"/>
              <a:t>Authentication with Geo-location</a:t>
            </a:r>
            <a:endParaRPr kumimoji="1" lang="zh-CN" altLang="en-US" dirty="0"/>
          </a:p>
        </p:txBody>
      </p:sp>
      <p:pic>
        <p:nvPicPr>
          <p:cNvPr id="4" name="图片 3" descr="auth2 (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55949"/>
            <a:ext cx="9144000" cy="4602051"/>
          </a:xfrm>
          <a:prstGeom prst="rect">
            <a:avLst/>
          </a:prstGeom>
        </p:spPr>
      </p:pic>
      <p:grpSp>
        <p:nvGrpSpPr>
          <p:cNvPr id="8" name="组 7"/>
          <p:cNvGrpSpPr/>
          <p:nvPr/>
        </p:nvGrpSpPr>
        <p:grpSpPr>
          <a:xfrm>
            <a:off x="6945776" y="644450"/>
            <a:ext cx="2198224" cy="1911499"/>
            <a:chOff x="0" y="2255949"/>
            <a:chExt cx="2198224" cy="1911499"/>
          </a:xfrm>
        </p:grpSpPr>
        <p:pic>
          <p:nvPicPr>
            <p:cNvPr id="6" name="图片 5"/>
            <p:cNvPicPr>
              <a:picLocks noChangeAspect="1"/>
            </p:cNvPicPr>
            <p:nvPr/>
          </p:nvPicPr>
          <p:blipFill>
            <a:blip r:embed="rId4"/>
            <a:stretch>
              <a:fillRect/>
            </a:stretch>
          </p:blipFill>
          <p:spPr>
            <a:xfrm>
              <a:off x="0" y="2255949"/>
              <a:ext cx="2198224" cy="1911499"/>
            </a:xfrm>
            <a:prstGeom prst="rect">
              <a:avLst/>
            </a:prstGeom>
          </p:spPr>
        </p:pic>
        <p:sp>
          <p:nvSpPr>
            <p:cNvPr id="7" name="文本框 6"/>
            <p:cNvSpPr txBox="1"/>
            <p:nvPr/>
          </p:nvSpPr>
          <p:spPr>
            <a:xfrm>
              <a:off x="286224" y="2921671"/>
              <a:ext cx="1570051" cy="584776"/>
            </a:xfrm>
            <a:prstGeom prst="rect">
              <a:avLst/>
            </a:prstGeom>
            <a:noFill/>
          </p:spPr>
          <p:txBody>
            <a:bodyPr wrap="square" rtlCol="0">
              <a:spAutoFit/>
            </a:bodyPr>
            <a:lstStyle/>
            <a:p>
              <a:pPr algn="ctr"/>
              <a:r>
                <a:rPr kumimoji="1" lang="en-US" altLang="zh-CN" sz="3200" b="1"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Hacker</a:t>
              </a:r>
              <a:endParaRPr kumimoji="1" lang="zh-CN" altLang="en-US" sz="32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grpSp>
    </p:spTree>
    <p:extLst>
      <p:ext uri="{BB962C8B-B14F-4D97-AF65-F5344CB8AC3E}">
        <p14:creationId xmlns:p14="http://schemas.microsoft.com/office/powerpoint/2010/main" val="1229582139"/>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清晰">
  <a:themeElements>
    <a:clrScheme name="清晰">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经典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清晰">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清晰.thmx</Template>
  <TotalTime>2730</TotalTime>
  <Words>1268</Words>
  <Application>Microsoft Macintosh PowerPoint</Application>
  <PresentationFormat>全屏显示(4:3)</PresentationFormat>
  <Paragraphs>161</Paragraphs>
  <Slides>24</Slides>
  <Notes>9</Notes>
  <HiddenSlides>0</HiddenSlides>
  <MMClips>0</MMClips>
  <ScaleCrop>false</ScaleCrop>
  <HeadingPairs>
    <vt:vector size="4" baseType="variant">
      <vt:variant>
        <vt:lpstr>主题</vt:lpstr>
      </vt:variant>
      <vt:variant>
        <vt:i4>1</vt:i4>
      </vt:variant>
      <vt:variant>
        <vt:lpstr>幻灯片标题</vt:lpstr>
      </vt:variant>
      <vt:variant>
        <vt:i4>24</vt:i4>
      </vt:variant>
    </vt:vector>
  </HeadingPairs>
  <TitlesOfParts>
    <vt:vector size="25" baseType="lpstr">
      <vt:lpstr>清晰</vt:lpstr>
      <vt:lpstr>Network Security with Geo-location</vt:lpstr>
      <vt:lpstr>Overview</vt:lpstr>
      <vt:lpstr>Introduction</vt:lpstr>
      <vt:lpstr>Problem Motivation</vt:lpstr>
      <vt:lpstr>Problem Motivation</vt:lpstr>
      <vt:lpstr>Related works</vt:lpstr>
      <vt:lpstr>Related works</vt:lpstr>
      <vt:lpstr>Problem Statement</vt:lpstr>
      <vt:lpstr>Problem statement</vt:lpstr>
      <vt:lpstr>Challenges</vt:lpstr>
      <vt:lpstr>Challenges</vt:lpstr>
      <vt:lpstr>Solutions</vt:lpstr>
      <vt:lpstr>Solutions</vt:lpstr>
      <vt:lpstr>Solutions</vt:lpstr>
      <vt:lpstr>Solutions</vt:lpstr>
      <vt:lpstr>Validation</vt:lpstr>
      <vt:lpstr>Validation</vt:lpstr>
      <vt:lpstr>Validation</vt:lpstr>
      <vt:lpstr>Validation</vt:lpstr>
      <vt:lpstr>Validation</vt:lpstr>
      <vt:lpstr>Revision(suggestions from group 8)</vt:lpstr>
      <vt:lpstr>Revision(suggestions from group 8)</vt:lpstr>
      <vt:lpstr>Future Work</vt:lpstr>
      <vt:lpstr>Thanks Any questions?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Limited Access Network based on Geo-location</dc:title>
  <dc:creator>Fan Zhang</dc:creator>
  <cp:lastModifiedBy>Fan Zhang</cp:lastModifiedBy>
  <cp:revision>75</cp:revision>
  <dcterms:created xsi:type="dcterms:W3CDTF">2012-12-07T05:13:03Z</dcterms:created>
  <dcterms:modified xsi:type="dcterms:W3CDTF">2012-12-12T22:36:35Z</dcterms:modified>
</cp:coreProperties>
</file>

<file path=docProps/thumbnail.jpeg>
</file>